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4" r:id="rId2"/>
    <p:sldId id="266" r:id="rId3"/>
    <p:sldId id="267" r:id="rId4"/>
    <p:sldId id="278" r:id="rId5"/>
    <p:sldId id="309" r:id="rId6"/>
    <p:sldId id="317" r:id="rId7"/>
    <p:sldId id="315" r:id="rId8"/>
    <p:sldId id="316" r:id="rId9"/>
    <p:sldId id="318" r:id="rId10"/>
    <p:sldId id="319" r:id="rId11"/>
    <p:sldId id="324" r:id="rId12"/>
    <p:sldId id="320" r:id="rId13"/>
    <p:sldId id="321" r:id="rId14"/>
    <p:sldId id="327" r:id="rId15"/>
    <p:sldId id="322" r:id="rId16"/>
    <p:sldId id="323" r:id="rId17"/>
    <p:sldId id="325" r:id="rId18"/>
    <p:sldId id="326" r:id="rId19"/>
    <p:sldId id="345" r:id="rId20"/>
    <p:sldId id="347" r:id="rId21"/>
    <p:sldId id="332" r:id="rId22"/>
    <p:sldId id="342" r:id="rId23"/>
    <p:sldId id="343" r:id="rId24"/>
    <p:sldId id="274" r:id="rId25"/>
    <p:sldId id="328" r:id="rId26"/>
    <p:sldId id="329" r:id="rId27"/>
    <p:sldId id="311" r:id="rId28"/>
    <p:sldId id="312" r:id="rId29"/>
    <p:sldId id="313" r:id="rId30"/>
    <p:sldId id="330" r:id="rId31"/>
    <p:sldId id="331" r:id="rId32"/>
    <p:sldId id="333" r:id="rId33"/>
    <p:sldId id="334" r:id="rId34"/>
    <p:sldId id="338" r:id="rId35"/>
    <p:sldId id="339" r:id="rId36"/>
    <p:sldId id="279" r:id="rId37"/>
    <p:sldId id="307" r:id="rId38"/>
    <p:sldId id="340" r:id="rId39"/>
    <p:sldId id="341" r:id="rId40"/>
    <p:sldId id="371" r:id="rId41"/>
    <p:sldId id="314" r:id="rId42"/>
    <p:sldId id="27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4B42"/>
    <a:srgbClr val="015672"/>
    <a:srgbClr val="02918B"/>
    <a:srgbClr val="F47349"/>
    <a:srgbClr val="00AF50"/>
    <a:srgbClr val="00F2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autoAdjust="0"/>
    <p:restoredTop sz="94660"/>
  </p:normalViewPr>
  <p:slideViewPr>
    <p:cSldViewPr snapToGrid="0" showGuides="1">
      <p:cViewPr varScale="1">
        <p:scale>
          <a:sx n="81" d="100"/>
          <a:sy n="81" d="100"/>
        </p:scale>
        <p:origin x="936" y="67"/>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12280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85520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312280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
        <p:nvSpPr>
          <p:cNvPr id="11" name="矩形 10"/>
          <p:cNvSpPr/>
          <p:nvPr userDrawn="1"/>
        </p:nvSpPr>
        <p:spPr>
          <a:xfrm>
            <a:off x="8668128" y="64311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2019/7/12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t>2019/7/12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 id="21474837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microsoft.com/office/2007/relationships/hdphoto" Target="../media/hdphoto2.wdp"/><Relationship Id="rId5" Type="http://schemas.openxmlformats.org/officeDocument/2006/relationships/image" Target="../media/image16.jpeg"/><Relationship Id="rId4"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jpeg"/><Relationship Id="rId4"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notesSlide" Target="../notesSlides/notesSlide3.xml"/><Relationship Id="rId4" Type="http://schemas.openxmlformats.org/officeDocument/2006/relationships/tags" Target="../tags/tag24.xml"/><Relationship Id="rId9"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rot="10800000">
            <a:off x="3046376" y="1053616"/>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3" name="原创设计师QQ5858324           _7"/>
          <p:cNvGrpSpPr/>
          <p:nvPr/>
        </p:nvGrpSpPr>
        <p:grpSpPr>
          <a:xfrm rot="5400000">
            <a:off x="3284027" y="1097911"/>
            <a:ext cx="1164734" cy="1314166"/>
            <a:chOff x="4468733" y="2771468"/>
            <a:chExt cx="1487127" cy="1677919"/>
          </a:xfrm>
        </p:grpSpPr>
        <p:sp>
          <p:nvSpPr>
            <p:cNvPr id="4"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8" name="Freeform 5"/>
          <p:cNvSpPr>
            <a:spLocks/>
          </p:cNvSpPr>
          <p:nvPr/>
        </p:nvSpPr>
        <p:spPr bwMode="auto">
          <a:xfrm rot="10800000">
            <a:off x="4533185" y="1521534"/>
            <a:ext cx="1615846" cy="14321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9" name="原创设计师QQ5858324           _7"/>
          <p:cNvGrpSpPr/>
          <p:nvPr/>
        </p:nvGrpSpPr>
        <p:grpSpPr>
          <a:xfrm rot="5400000">
            <a:off x="4780030" y="1590200"/>
            <a:ext cx="1147560" cy="1294788"/>
            <a:chOff x="4468733" y="2771468"/>
            <a:chExt cx="1487127" cy="1677919"/>
          </a:xfrm>
        </p:grpSpPr>
        <p:sp>
          <p:nvSpPr>
            <p:cNvPr id="10"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C00000"/>
                </a:solidFill>
              </a:endParaRPr>
            </a:p>
          </p:txBody>
        </p:sp>
      </p:grpSp>
      <p:sp>
        <p:nvSpPr>
          <p:cNvPr id="16" name="Freeform 5"/>
          <p:cNvSpPr>
            <a:spLocks/>
          </p:cNvSpPr>
          <p:nvPr/>
        </p:nvSpPr>
        <p:spPr bwMode="auto">
          <a:xfrm rot="10800000">
            <a:off x="5941198" y="964717"/>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17" name="原创设计师QQ5858324           _7"/>
          <p:cNvGrpSpPr/>
          <p:nvPr/>
        </p:nvGrpSpPr>
        <p:grpSpPr>
          <a:xfrm rot="5400000">
            <a:off x="6170716" y="1006731"/>
            <a:ext cx="1164734" cy="1314166"/>
            <a:chOff x="4468733" y="2771468"/>
            <a:chExt cx="1487127" cy="1677919"/>
          </a:xfrm>
        </p:grpSpPr>
        <p:sp>
          <p:nvSpPr>
            <p:cNvPr id="19"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21" name="Freeform 5"/>
          <p:cNvSpPr>
            <a:spLocks/>
          </p:cNvSpPr>
          <p:nvPr/>
        </p:nvSpPr>
        <p:spPr bwMode="auto">
          <a:xfrm rot="10800000">
            <a:off x="7470741" y="1333241"/>
            <a:ext cx="1615846" cy="14321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567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22" name="原创设计师QQ5858324          _7"/>
          <p:cNvGrpSpPr/>
          <p:nvPr/>
        </p:nvGrpSpPr>
        <p:grpSpPr>
          <a:xfrm rot="5400000">
            <a:off x="7717586" y="1401907"/>
            <a:ext cx="1147560" cy="1294788"/>
            <a:chOff x="4468733" y="2771468"/>
            <a:chExt cx="1487127" cy="1677919"/>
          </a:xfrm>
        </p:grpSpPr>
        <p:sp>
          <p:nvSpPr>
            <p:cNvPr id="23"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567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32" name="原创设计师QQ5858324           _1"/>
          <p:cNvSpPr/>
          <p:nvPr>
            <p:custDataLst>
              <p:tags r:id="rId1"/>
            </p:custDataLst>
          </p:nvPr>
        </p:nvSpPr>
        <p:spPr>
          <a:xfrm>
            <a:off x="8973648" y="2412450"/>
            <a:ext cx="263958" cy="263958"/>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3" name="原创设计师QQ5858324           _2"/>
          <p:cNvSpPr/>
          <p:nvPr>
            <p:custDataLst>
              <p:tags r:id="rId2"/>
            </p:custDataLst>
          </p:nvPr>
        </p:nvSpPr>
        <p:spPr>
          <a:xfrm>
            <a:off x="7278523" y="2408388"/>
            <a:ext cx="181566" cy="181566"/>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4" name="原创设计师QQ5858324           _3"/>
          <p:cNvSpPr/>
          <p:nvPr>
            <p:custDataLst>
              <p:tags r:id="rId3"/>
            </p:custDataLst>
          </p:nvPr>
        </p:nvSpPr>
        <p:spPr>
          <a:xfrm>
            <a:off x="5808007" y="1108379"/>
            <a:ext cx="207940" cy="207940"/>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5" name="原创设计师QQ5858324           _4"/>
          <p:cNvSpPr/>
          <p:nvPr>
            <p:custDataLst>
              <p:tags r:id="rId4"/>
            </p:custDataLst>
          </p:nvPr>
        </p:nvSpPr>
        <p:spPr>
          <a:xfrm>
            <a:off x="8039045" y="1045167"/>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6" name="原创设计师QQ5858324           _5"/>
          <p:cNvSpPr/>
          <p:nvPr>
            <p:custDataLst>
              <p:tags r:id="rId5"/>
            </p:custDataLst>
          </p:nvPr>
        </p:nvSpPr>
        <p:spPr>
          <a:xfrm>
            <a:off x="6036971" y="2569394"/>
            <a:ext cx="219394" cy="219394"/>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7" name="原创设计师QQ5858324           _6"/>
          <p:cNvSpPr/>
          <p:nvPr>
            <p:custDataLst>
              <p:tags r:id="rId6"/>
            </p:custDataLst>
          </p:nvPr>
        </p:nvSpPr>
        <p:spPr>
          <a:xfrm>
            <a:off x="4587428" y="1260778"/>
            <a:ext cx="181566" cy="181566"/>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8" name="原创设计师QQ5858324           _7"/>
          <p:cNvSpPr/>
          <p:nvPr>
            <p:custDataLst>
              <p:tags r:id="rId7"/>
            </p:custDataLst>
          </p:nvPr>
        </p:nvSpPr>
        <p:spPr>
          <a:xfrm>
            <a:off x="4380414" y="2562908"/>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9" name="原创设计师QQ5858324         _8"/>
          <p:cNvSpPr/>
          <p:nvPr>
            <p:custDataLst>
              <p:tags r:id="rId8"/>
            </p:custDataLst>
          </p:nvPr>
        </p:nvSpPr>
        <p:spPr>
          <a:xfrm>
            <a:off x="2907833" y="1147509"/>
            <a:ext cx="263958" cy="263958"/>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40" name="TextBox 42"/>
          <p:cNvSpPr txBox="1"/>
          <p:nvPr/>
        </p:nvSpPr>
        <p:spPr>
          <a:xfrm>
            <a:off x="3414661" y="1248777"/>
            <a:ext cx="637398" cy="1015663"/>
          </a:xfrm>
          <a:prstGeom prst="rect">
            <a:avLst/>
          </a:prstGeom>
          <a:noFill/>
        </p:spPr>
        <p:txBody>
          <a:bodyPr wrap="square" rtlCol="0">
            <a:spAutoFit/>
          </a:bodyPr>
          <a:lstStyle/>
          <a:p>
            <a:r>
              <a:rPr lang="zh-CN" altLang="en-US" sz="6000" b="1" dirty="0">
                <a:solidFill>
                  <a:schemeClr val="bg1"/>
                </a:solidFill>
                <a:latin typeface="微软雅黑" pitchFamily="34" charset="-122"/>
                <a:ea typeface="微软雅黑" pitchFamily="34" charset="-122"/>
              </a:rPr>
              <a:t>项</a:t>
            </a:r>
            <a:endParaRPr lang="zh-CN" altLang="zh-CN" sz="6000" b="1" dirty="0">
              <a:solidFill>
                <a:schemeClr val="bg1"/>
              </a:solidFill>
              <a:latin typeface="微软雅黑" pitchFamily="34" charset="-122"/>
              <a:ea typeface="微软雅黑" pitchFamily="34" charset="-122"/>
            </a:endParaRPr>
          </a:p>
        </p:txBody>
      </p:sp>
      <p:sp>
        <p:nvSpPr>
          <p:cNvPr id="41" name="TextBox 42"/>
          <p:cNvSpPr txBox="1"/>
          <p:nvPr/>
        </p:nvSpPr>
        <p:spPr>
          <a:xfrm>
            <a:off x="4907479" y="1727655"/>
            <a:ext cx="541018" cy="1015663"/>
          </a:xfrm>
          <a:prstGeom prst="rect">
            <a:avLst/>
          </a:prstGeom>
          <a:noFill/>
        </p:spPr>
        <p:txBody>
          <a:bodyPr wrap="square" rtlCol="0">
            <a:spAutoFit/>
          </a:bodyPr>
          <a:lstStyle/>
          <a:p>
            <a:r>
              <a:rPr lang="zh-CN" altLang="en-US" sz="6000" b="1" dirty="0">
                <a:solidFill>
                  <a:schemeClr val="bg1"/>
                </a:solidFill>
                <a:latin typeface="微软雅黑" pitchFamily="34" charset="-122"/>
                <a:ea typeface="微软雅黑" pitchFamily="34" charset="-122"/>
              </a:rPr>
              <a:t>目</a:t>
            </a:r>
            <a:endParaRPr lang="zh-CN" altLang="zh-CN" sz="6000" b="1" dirty="0">
              <a:solidFill>
                <a:schemeClr val="bg1"/>
              </a:solidFill>
              <a:latin typeface="微软雅黑" pitchFamily="34" charset="-122"/>
              <a:ea typeface="微软雅黑" pitchFamily="34" charset="-122"/>
            </a:endParaRPr>
          </a:p>
        </p:txBody>
      </p:sp>
      <p:sp>
        <p:nvSpPr>
          <p:cNvPr id="42" name="TextBox 42"/>
          <p:cNvSpPr txBox="1"/>
          <p:nvPr/>
        </p:nvSpPr>
        <p:spPr>
          <a:xfrm>
            <a:off x="6308720" y="1135950"/>
            <a:ext cx="541018" cy="1015663"/>
          </a:xfrm>
          <a:prstGeom prst="rect">
            <a:avLst/>
          </a:prstGeom>
          <a:noFill/>
        </p:spPr>
        <p:txBody>
          <a:bodyPr wrap="square" rtlCol="0">
            <a:spAutoFit/>
          </a:bodyPr>
          <a:lstStyle/>
          <a:p>
            <a:r>
              <a:rPr lang="zh-CN" altLang="en-US" sz="6000" b="1" dirty="0">
                <a:solidFill>
                  <a:schemeClr val="bg1"/>
                </a:solidFill>
                <a:latin typeface="微软雅黑" pitchFamily="34" charset="-122"/>
                <a:ea typeface="微软雅黑" pitchFamily="34" charset="-122"/>
              </a:rPr>
              <a:t>名</a:t>
            </a:r>
            <a:endParaRPr lang="zh-CN" altLang="zh-CN" sz="6000" b="1" dirty="0">
              <a:solidFill>
                <a:schemeClr val="bg1"/>
              </a:solidFill>
              <a:latin typeface="微软雅黑" pitchFamily="34" charset="-122"/>
              <a:ea typeface="微软雅黑" pitchFamily="34" charset="-122"/>
            </a:endParaRPr>
          </a:p>
        </p:txBody>
      </p:sp>
      <p:sp>
        <p:nvSpPr>
          <p:cNvPr id="43" name="TextBox 42"/>
          <p:cNvSpPr txBox="1"/>
          <p:nvPr/>
        </p:nvSpPr>
        <p:spPr>
          <a:xfrm>
            <a:off x="7859319" y="1528766"/>
            <a:ext cx="541018" cy="1015663"/>
          </a:xfrm>
          <a:prstGeom prst="rect">
            <a:avLst/>
          </a:prstGeom>
          <a:noFill/>
        </p:spPr>
        <p:txBody>
          <a:bodyPr wrap="square" rtlCol="0">
            <a:spAutoFit/>
          </a:bodyPr>
          <a:lstStyle/>
          <a:p>
            <a:r>
              <a:rPr lang="zh-CN" altLang="en-US" sz="6000" b="1" dirty="0">
                <a:solidFill>
                  <a:schemeClr val="bg1"/>
                </a:solidFill>
                <a:latin typeface="微软雅黑" pitchFamily="34" charset="-122"/>
                <a:ea typeface="微软雅黑" pitchFamily="34" charset="-122"/>
              </a:rPr>
              <a:t>称</a:t>
            </a:r>
            <a:endParaRPr lang="zh-CN" altLang="zh-CN" sz="6000" b="1" dirty="0">
              <a:solidFill>
                <a:schemeClr val="bg1"/>
              </a:solidFill>
              <a:latin typeface="微软雅黑" pitchFamily="34" charset="-122"/>
              <a:ea typeface="微软雅黑" pitchFamily="34" charset="-122"/>
            </a:endParaRPr>
          </a:p>
        </p:txBody>
      </p:sp>
      <p:sp>
        <p:nvSpPr>
          <p:cNvPr id="14" name="圆角矩形 13"/>
          <p:cNvSpPr/>
          <p:nvPr/>
        </p:nvSpPr>
        <p:spPr>
          <a:xfrm>
            <a:off x="3145811" y="5473440"/>
            <a:ext cx="5885027" cy="532880"/>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原创设计师QQ5858324           _16"/>
          <p:cNvSpPr txBox="1">
            <a:spLocks noChangeArrowheads="1"/>
          </p:cNvSpPr>
          <p:nvPr/>
        </p:nvSpPr>
        <p:spPr bwMode="auto">
          <a:xfrm>
            <a:off x="3247851" y="5633608"/>
            <a:ext cx="5687748" cy="24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chemeClr val="bg1">
                    <a:lumMod val="65000"/>
                  </a:schemeClr>
                </a:solidFill>
                <a:latin typeface="微软雅黑" panose="020B0503020204020204" pitchFamily="34" charset="-122"/>
                <a:ea typeface="微软雅黑" panose="020B0503020204020204" pitchFamily="34" charset="-122"/>
              </a:rPr>
              <a:t>汇报人：李坤、郑贺文、刘晓飞</a:t>
            </a:r>
            <a:r>
              <a:rPr lang="en-US" altLang="zh-CN" sz="1800" b="0" dirty="0">
                <a:solidFill>
                  <a:schemeClr val="bg1">
                    <a:lumMod val="65000"/>
                  </a:schemeClr>
                </a:solidFill>
                <a:latin typeface="微软雅黑" panose="020B0503020204020204" pitchFamily="34" charset="-122"/>
                <a:ea typeface="微软雅黑" panose="020B0503020204020204" pitchFamily="34" charset="-122"/>
              </a:rPr>
              <a:t>    </a:t>
            </a:r>
            <a:r>
              <a:rPr lang="zh-CN" altLang="en-US" sz="1800" b="0" dirty="0">
                <a:solidFill>
                  <a:schemeClr val="bg1">
                    <a:lumMod val="65000"/>
                  </a:schemeClr>
                </a:solidFill>
                <a:latin typeface="微软雅黑" panose="020B0503020204020204" pitchFamily="34" charset="-122"/>
                <a:ea typeface="微软雅黑" panose="020B0503020204020204" pitchFamily="34" charset="-122"/>
              </a:rPr>
              <a:t>小组：第九组</a:t>
            </a:r>
            <a:r>
              <a:rPr lang="en-US" altLang="zh-CN" sz="1800" b="0" dirty="0">
                <a:solidFill>
                  <a:schemeClr val="bg1">
                    <a:lumMod val="65000"/>
                  </a:schemeClr>
                </a:solidFill>
                <a:latin typeface="微软雅黑" panose="020B0503020204020204" pitchFamily="34" charset="-122"/>
                <a:ea typeface="微软雅黑" panose="020B0503020204020204" pitchFamily="34" charset="-122"/>
              </a:rPr>
              <a:t>     </a:t>
            </a:r>
            <a:r>
              <a:rPr lang="zh-CN" altLang="en-US" sz="1800" b="0" dirty="0">
                <a:solidFill>
                  <a:schemeClr val="bg1">
                    <a:lumMod val="65000"/>
                  </a:schemeClr>
                </a:solidFill>
                <a:latin typeface="微软雅黑" panose="020B0503020204020204" pitchFamily="34" charset="-122"/>
                <a:ea typeface="微软雅黑" panose="020B0503020204020204" pitchFamily="34" charset="-122"/>
              </a:rPr>
              <a:t>日期：</a:t>
            </a:r>
            <a:r>
              <a:rPr lang="en-US" altLang="zh-CN" sz="1800" b="0" dirty="0">
                <a:solidFill>
                  <a:schemeClr val="bg1">
                    <a:lumMod val="65000"/>
                  </a:schemeClr>
                </a:solidFill>
                <a:latin typeface="微软雅黑" panose="020B0503020204020204" pitchFamily="34" charset="-122"/>
                <a:ea typeface="微软雅黑" panose="020B0503020204020204" pitchFamily="34" charset="-122"/>
              </a:rPr>
              <a:t>2019.7.12</a:t>
            </a:r>
            <a:endParaRPr lang="zh-CN" altLang="zh-CN" sz="1800" b="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8" name="原创设计师QQ598969553          _14"/>
          <p:cNvSpPr txBox="1">
            <a:spLocks noChangeArrowheads="1"/>
          </p:cNvSpPr>
          <p:nvPr/>
        </p:nvSpPr>
        <p:spPr bwMode="auto">
          <a:xfrm>
            <a:off x="1484678" y="3776306"/>
            <a:ext cx="9104586" cy="64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zh-CN" sz="3600" b="1" dirty="0">
                <a:latin typeface="宋体" panose="02010600030101010101" pitchFamily="2" charset="-122"/>
                <a:ea typeface="宋体" panose="02010600030101010101" pitchFamily="2" charset="-122"/>
              </a:rPr>
              <a:t>基于</a:t>
            </a:r>
            <a:r>
              <a:rPr lang="en-US" altLang="zh-CN" sz="3600" b="1" dirty="0" err="1">
                <a:latin typeface="宋体" panose="02010600030101010101" pitchFamily="2" charset="-122"/>
                <a:ea typeface="宋体" panose="02010600030101010101" pitchFamily="2" charset="-122"/>
              </a:rPr>
              <a:t>Keras</a:t>
            </a:r>
            <a:r>
              <a:rPr lang="zh-CN" altLang="zh-CN" sz="3600" b="1" dirty="0">
                <a:latin typeface="宋体" panose="02010600030101010101" pitchFamily="2" charset="-122"/>
                <a:ea typeface="宋体" panose="02010600030101010101" pitchFamily="2" charset="-122"/>
              </a:rPr>
              <a:t>和</a:t>
            </a:r>
            <a:r>
              <a:rPr lang="en-US" altLang="zh-CN" sz="3600" b="1" dirty="0">
                <a:latin typeface="宋体" panose="02010600030101010101" pitchFamily="2" charset="-122"/>
                <a:ea typeface="宋体" panose="02010600030101010101" pitchFamily="2" charset="-122"/>
              </a:rPr>
              <a:t>TensorFlow</a:t>
            </a:r>
            <a:r>
              <a:rPr lang="zh-CN" altLang="zh-CN" sz="3600" b="1" dirty="0">
                <a:latin typeface="宋体" panose="02010600030101010101" pitchFamily="2" charset="-122"/>
                <a:ea typeface="宋体" panose="02010600030101010101" pitchFamily="2" charset="-122"/>
              </a:rPr>
              <a:t>的深度卷积神经网络识别人脸和情绪</a:t>
            </a:r>
            <a:endParaRPr lang="zh-CN" sz="3600" b="1" dirty="0">
              <a:solidFill>
                <a:srgbClr val="E44B4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85695452"/>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75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75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750"/>
                                        <p:tgtEl>
                                          <p:spTgt spid="21"/>
                                        </p:tgtEl>
                                      </p:cBhvr>
                                    </p:animEffect>
                                  </p:childTnLst>
                                </p:cTn>
                              </p:par>
                              <p:par>
                                <p:cTn id="17" presetID="2" presetClass="entr" presetSubtype="4" accel="40000" de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accel="40000" decel="4000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accel="40000" decel="4000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ppt_x"/>
                                          </p:val>
                                        </p:tav>
                                        <p:tav tm="100000">
                                          <p:val>
                                            <p:strVal val="#ppt_x"/>
                                          </p:val>
                                        </p:tav>
                                      </p:tavLst>
                                    </p:anim>
                                    <p:anim calcmode="lin" valueType="num">
                                      <p:cBhvr additive="base">
                                        <p:cTn id="28" dur="10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accel="40000" decel="4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40"/>
                                        </p:tgtEl>
                                        <p:attrNameLst>
                                          <p:attrName>style.visibility</p:attrName>
                                        </p:attrNameLst>
                                      </p:cBhvr>
                                      <p:to>
                                        <p:strVal val="visible"/>
                                      </p:to>
                                    </p:set>
                                    <p:anim by="(-#ppt_w*2)" calcmode="lin" valueType="num">
                                      <p:cBhvr rctx="PPT">
                                        <p:cTn id="36" dur="375" autoRev="1" fill="hold">
                                          <p:stCondLst>
                                            <p:cond delay="0"/>
                                          </p:stCondLst>
                                        </p:cTn>
                                        <p:tgtEl>
                                          <p:spTgt spid="40"/>
                                        </p:tgtEl>
                                        <p:attrNameLst>
                                          <p:attrName>ppt_w</p:attrName>
                                        </p:attrNameLst>
                                      </p:cBhvr>
                                    </p:anim>
                                    <p:anim by="(#ppt_w*0.50)" calcmode="lin" valueType="num">
                                      <p:cBhvr>
                                        <p:cTn id="37" dur="375" decel="50000" autoRev="1" fill="hold">
                                          <p:stCondLst>
                                            <p:cond delay="0"/>
                                          </p:stCondLst>
                                        </p:cTn>
                                        <p:tgtEl>
                                          <p:spTgt spid="40"/>
                                        </p:tgtEl>
                                        <p:attrNameLst>
                                          <p:attrName>ppt_x</p:attrName>
                                        </p:attrNameLst>
                                      </p:cBhvr>
                                    </p:anim>
                                    <p:anim from="(-#ppt_h/2)" to="(#ppt_y)" calcmode="lin" valueType="num">
                                      <p:cBhvr>
                                        <p:cTn id="38" dur="750" fill="hold">
                                          <p:stCondLst>
                                            <p:cond delay="0"/>
                                          </p:stCondLst>
                                        </p:cTn>
                                        <p:tgtEl>
                                          <p:spTgt spid="40"/>
                                        </p:tgtEl>
                                        <p:attrNameLst>
                                          <p:attrName>ppt_y</p:attrName>
                                        </p:attrNameLst>
                                      </p:cBhvr>
                                    </p:anim>
                                    <p:animRot by="21600000">
                                      <p:cBhvr>
                                        <p:cTn id="39" dur="750" fill="hold">
                                          <p:stCondLst>
                                            <p:cond delay="0"/>
                                          </p:stCondLst>
                                        </p:cTn>
                                        <p:tgtEl>
                                          <p:spTgt spid="40"/>
                                        </p:tgtEl>
                                        <p:attrNameLst>
                                          <p:attrName>r</p:attrName>
                                        </p:attrNameLst>
                                      </p:cBhvr>
                                    </p:animRot>
                                  </p:childTnLst>
                                </p:cTn>
                              </p:par>
                              <p:par>
                                <p:cTn id="40" presetID="56" presetClass="entr" presetSubtype="0" fill="hold" grpId="0" nodeType="withEffect">
                                  <p:stCondLst>
                                    <p:cond delay="0"/>
                                  </p:stCondLst>
                                  <p:iterate type="lt">
                                    <p:tmPct val="10000"/>
                                  </p:iterate>
                                  <p:childTnLst>
                                    <p:set>
                                      <p:cBhvr>
                                        <p:cTn id="41" dur="1" fill="hold">
                                          <p:stCondLst>
                                            <p:cond delay="0"/>
                                          </p:stCondLst>
                                        </p:cTn>
                                        <p:tgtEl>
                                          <p:spTgt spid="41"/>
                                        </p:tgtEl>
                                        <p:attrNameLst>
                                          <p:attrName>style.visibility</p:attrName>
                                        </p:attrNameLst>
                                      </p:cBhvr>
                                      <p:to>
                                        <p:strVal val="visible"/>
                                      </p:to>
                                    </p:set>
                                    <p:anim by="(-#ppt_w*2)" calcmode="lin" valueType="num">
                                      <p:cBhvr rctx="PPT">
                                        <p:cTn id="42" dur="375" autoRev="1" fill="hold">
                                          <p:stCondLst>
                                            <p:cond delay="0"/>
                                          </p:stCondLst>
                                        </p:cTn>
                                        <p:tgtEl>
                                          <p:spTgt spid="41"/>
                                        </p:tgtEl>
                                        <p:attrNameLst>
                                          <p:attrName>ppt_w</p:attrName>
                                        </p:attrNameLst>
                                      </p:cBhvr>
                                    </p:anim>
                                    <p:anim by="(#ppt_w*0.50)" calcmode="lin" valueType="num">
                                      <p:cBhvr>
                                        <p:cTn id="43" dur="375" decel="50000" autoRev="1" fill="hold">
                                          <p:stCondLst>
                                            <p:cond delay="0"/>
                                          </p:stCondLst>
                                        </p:cTn>
                                        <p:tgtEl>
                                          <p:spTgt spid="41"/>
                                        </p:tgtEl>
                                        <p:attrNameLst>
                                          <p:attrName>ppt_x</p:attrName>
                                        </p:attrNameLst>
                                      </p:cBhvr>
                                    </p:anim>
                                    <p:anim from="(-#ppt_h/2)" to="(#ppt_y)" calcmode="lin" valueType="num">
                                      <p:cBhvr>
                                        <p:cTn id="44" dur="750" fill="hold">
                                          <p:stCondLst>
                                            <p:cond delay="0"/>
                                          </p:stCondLst>
                                        </p:cTn>
                                        <p:tgtEl>
                                          <p:spTgt spid="41"/>
                                        </p:tgtEl>
                                        <p:attrNameLst>
                                          <p:attrName>ppt_y</p:attrName>
                                        </p:attrNameLst>
                                      </p:cBhvr>
                                    </p:anim>
                                    <p:animRot by="21600000">
                                      <p:cBhvr>
                                        <p:cTn id="45" dur="750" fill="hold">
                                          <p:stCondLst>
                                            <p:cond delay="0"/>
                                          </p:stCondLst>
                                        </p:cTn>
                                        <p:tgtEl>
                                          <p:spTgt spid="41"/>
                                        </p:tgtEl>
                                        <p:attrNameLst>
                                          <p:attrName>r</p:attrName>
                                        </p:attrNameLst>
                                      </p:cBhvr>
                                    </p:animRot>
                                  </p:childTnLst>
                                </p:cTn>
                              </p:par>
                              <p:par>
                                <p:cTn id="46" presetID="56" presetClass="entr" presetSubtype="0" fill="hold" grpId="0" nodeType="withEffect">
                                  <p:stCondLst>
                                    <p:cond delay="0"/>
                                  </p:stCondLst>
                                  <p:iterate type="lt">
                                    <p:tmPct val="10000"/>
                                  </p:iterate>
                                  <p:childTnLst>
                                    <p:set>
                                      <p:cBhvr>
                                        <p:cTn id="47" dur="1" fill="hold">
                                          <p:stCondLst>
                                            <p:cond delay="0"/>
                                          </p:stCondLst>
                                        </p:cTn>
                                        <p:tgtEl>
                                          <p:spTgt spid="42"/>
                                        </p:tgtEl>
                                        <p:attrNameLst>
                                          <p:attrName>style.visibility</p:attrName>
                                        </p:attrNameLst>
                                      </p:cBhvr>
                                      <p:to>
                                        <p:strVal val="visible"/>
                                      </p:to>
                                    </p:set>
                                    <p:anim by="(-#ppt_w*2)" calcmode="lin" valueType="num">
                                      <p:cBhvr rctx="PPT">
                                        <p:cTn id="48" dur="375" autoRev="1" fill="hold">
                                          <p:stCondLst>
                                            <p:cond delay="0"/>
                                          </p:stCondLst>
                                        </p:cTn>
                                        <p:tgtEl>
                                          <p:spTgt spid="42"/>
                                        </p:tgtEl>
                                        <p:attrNameLst>
                                          <p:attrName>ppt_w</p:attrName>
                                        </p:attrNameLst>
                                      </p:cBhvr>
                                    </p:anim>
                                    <p:anim by="(#ppt_w*0.50)" calcmode="lin" valueType="num">
                                      <p:cBhvr>
                                        <p:cTn id="49" dur="375" decel="50000" autoRev="1" fill="hold">
                                          <p:stCondLst>
                                            <p:cond delay="0"/>
                                          </p:stCondLst>
                                        </p:cTn>
                                        <p:tgtEl>
                                          <p:spTgt spid="42"/>
                                        </p:tgtEl>
                                        <p:attrNameLst>
                                          <p:attrName>ppt_x</p:attrName>
                                        </p:attrNameLst>
                                      </p:cBhvr>
                                    </p:anim>
                                    <p:anim from="(-#ppt_h/2)" to="(#ppt_y)" calcmode="lin" valueType="num">
                                      <p:cBhvr>
                                        <p:cTn id="50" dur="750" fill="hold">
                                          <p:stCondLst>
                                            <p:cond delay="0"/>
                                          </p:stCondLst>
                                        </p:cTn>
                                        <p:tgtEl>
                                          <p:spTgt spid="42"/>
                                        </p:tgtEl>
                                        <p:attrNameLst>
                                          <p:attrName>ppt_y</p:attrName>
                                        </p:attrNameLst>
                                      </p:cBhvr>
                                    </p:anim>
                                    <p:animRot by="21600000">
                                      <p:cBhvr>
                                        <p:cTn id="51" dur="750" fill="hold">
                                          <p:stCondLst>
                                            <p:cond delay="0"/>
                                          </p:stCondLst>
                                        </p:cTn>
                                        <p:tgtEl>
                                          <p:spTgt spid="42"/>
                                        </p:tgtEl>
                                        <p:attrNameLst>
                                          <p:attrName>r</p:attrName>
                                        </p:attrNameLst>
                                      </p:cBhvr>
                                    </p:animRot>
                                  </p:childTnLst>
                                </p:cTn>
                              </p:par>
                              <p:par>
                                <p:cTn id="52" presetID="56" presetClass="entr" presetSubtype="0" fill="hold" grpId="0" nodeType="withEffect">
                                  <p:stCondLst>
                                    <p:cond delay="0"/>
                                  </p:stCondLst>
                                  <p:iterate type="lt">
                                    <p:tmPct val="10000"/>
                                  </p:iterate>
                                  <p:childTnLst>
                                    <p:set>
                                      <p:cBhvr>
                                        <p:cTn id="53" dur="1" fill="hold">
                                          <p:stCondLst>
                                            <p:cond delay="0"/>
                                          </p:stCondLst>
                                        </p:cTn>
                                        <p:tgtEl>
                                          <p:spTgt spid="43"/>
                                        </p:tgtEl>
                                        <p:attrNameLst>
                                          <p:attrName>style.visibility</p:attrName>
                                        </p:attrNameLst>
                                      </p:cBhvr>
                                      <p:to>
                                        <p:strVal val="visible"/>
                                      </p:to>
                                    </p:set>
                                    <p:anim by="(-#ppt_w*2)" calcmode="lin" valueType="num">
                                      <p:cBhvr rctx="PPT">
                                        <p:cTn id="54" dur="375" autoRev="1" fill="hold">
                                          <p:stCondLst>
                                            <p:cond delay="0"/>
                                          </p:stCondLst>
                                        </p:cTn>
                                        <p:tgtEl>
                                          <p:spTgt spid="43"/>
                                        </p:tgtEl>
                                        <p:attrNameLst>
                                          <p:attrName>ppt_w</p:attrName>
                                        </p:attrNameLst>
                                      </p:cBhvr>
                                    </p:anim>
                                    <p:anim by="(#ppt_w*0.50)" calcmode="lin" valueType="num">
                                      <p:cBhvr>
                                        <p:cTn id="55" dur="375" decel="50000" autoRev="1" fill="hold">
                                          <p:stCondLst>
                                            <p:cond delay="0"/>
                                          </p:stCondLst>
                                        </p:cTn>
                                        <p:tgtEl>
                                          <p:spTgt spid="43"/>
                                        </p:tgtEl>
                                        <p:attrNameLst>
                                          <p:attrName>ppt_x</p:attrName>
                                        </p:attrNameLst>
                                      </p:cBhvr>
                                    </p:anim>
                                    <p:anim from="(-#ppt_h/2)" to="(#ppt_y)" calcmode="lin" valueType="num">
                                      <p:cBhvr>
                                        <p:cTn id="56" dur="750" fill="hold">
                                          <p:stCondLst>
                                            <p:cond delay="0"/>
                                          </p:stCondLst>
                                        </p:cTn>
                                        <p:tgtEl>
                                          <p:spTgt spid="43"/>
                                        </p:tgtEl>
                                        <p:attrNameLst>
                                          <p:attrName>ppt_y</p:attrName>
                                        </p:attrNameLst>
                                      </p:cBhvr>
                                    </p:anim>
                                    <p:animRot by="21600000">
                                      <p:cBhvr>
                                        <p:cTn id="57" dur="750" fill="hold">
                                          <p:stCondLst>
                                            <p:cond delay="0"/>
                                          </p:stCondLst>
                                        </p:cTn>
                                        <p:tgtEl>
                                          <p:spTgt spid="43"/>
                                        </p:tgtEl>
                                        <p:attrNameLst>
                                          <p:attrName>r</p:attrName>
                                        </p:attrNameLst>
                                      </p:cBhvr>
                                    </p:animRot>
                                  </p:childTnLst>
                                </p:cTn>
                              </p:par>
                            </p:childTnLst>
                          </p:cTn>
                        </p:par>
                        <p:par>
                          <p:cTn id="58" fill="hold">
                            <p:stCondLst>
                              <p:cond delay="1750"/>
                            </p:stCondLst>
                            <p:childTnLst>
                              <p:par>
                                <p:cTn id="59" presetID="2" presetClass="entr" presetSubtype="12"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750" fill="hold"/>
                                        <p:tgtEl>
                                          <p:spTgt spid="39"/>
                                        </p:tgtEl>
                                        <p:attrNameLst>
                                          <p:attrName>ppt_x</p:attrName>
                                        </p:attrNameLst>
                                      </p:cBhvr>
                                      <p:tavLst>
                                        <p:tav tm="0">
                                          <p:val>
                                            <p:strVal val="0-#ppt_w/2"/>
                                          </p:val>
                                        </p:tav>
                                        <p:tav tm="100000">
                                          <p:val>
                                            <p:strVal val="#ppt_x"/>
                                          </p:val>
                                        </p:tav>
                                      </p:tavLst>
                                    </p:anim>
                                    <p:anim calcmode="lin" valueType="num">
                                      <p:cBhvr additive="base">
                                        <p:cTn id="62" dur="750" fill="hold"/>
                                        <p:tgtEl>
                                          <p:spTgt spid="3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750" fill="hold"/>
                                        <p:tgtEl>
                                          <p:spTgt spid="37"/>
                                        </p:tgtEl>
                                        <p:attrNameLst>
                                          <p:attrName>ppt_x</p:attrName>
                                        </p:attrNameLst>
                                      </p:cBhvr>
                                      <p:tavLst>
                                        <p:tav tm="0">
                                          <p:val>
                                            <p:strVal val="#ppt_x"/>
                                          </p:val>
                                        </p:tav>
                                        <p:tav tm="100000">
                                          <p:val>
                                            <p:strVal val="#ppt_x"/>
                                          </p:val>
                                        </p:tav>
                                      </p:tavLst>
                                    </p:anim>
                                    <p:anim calcmode="lin" valueType="num">
                                      <p:cBhvr additive="base">
                                        <p:cTn id="66" dur="75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3"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750" fill="hold"/>
                                        <p:tgtEl>
                                          <p:spTgt spid="38"/>
                                        </p:tgtEl>
                                        <p:attrNameLst>
                                          <p:attrName>ppt_x</p:attrName>
                                        </p:attrNameLst>
                                      </p:cBhvr>
                                      <p:tavLst>
                                        <p:tav tm="0">
                                          <p:val>
                                            <p:strVal val="1+#ppt_w/2"/>
                                          </p:val>
                                        </p:tav>
                                        <p:tav tm="100000">
                                          <p:val>
                                            <p:strVal val="#ppt_x"/>
                                          </p:val>
                                        </p:tav>
                                      </p:tavLst>
                                    </p:anim>
                                    <p:anim calcmode="lin" valueType="num">
                                      <p:cBhvr additive="base">
                                        <p:cTn id="70" dur="750" fill="hold"/>
                                        <p:tgtEl>
                                          <p:spTgt spid="38"/>
                                        </p:tgtEl>
                                        <p:attrNameLst>
                                          <p:attrName>ppt_y</p:attrName>
                                        </p:attrNameLst>
                                      </p:cBhvr>
                                      <p:tavLst>
                                        <p:tav tm="0">
                                          <p:val>
                                            <p:strVal val="0-#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750" fill="hold"/>
                                        <p:tgtEl>
                                          <p:spTgt spid="36"/>
                                        </p:tgtEl>
                                        <p:attrNameLst>
                                          <p:attrName>ppt_x</p:attrName>
                                        </p:attrNameLst>
                                      </p:cBhvr>
                                      <p:tavLst>
                                        <p:tav tm="0">
                                          <p:val>
                                            <p:strVal val="0-#ppt_w/2"/>
                                          </p:val>
                                        </p:tav>
                                        <p:tav tm="100000">
                                          <p:val>
                                            <p:strVal val="#ppt_x"/>
                                          </p:val>
                                        </p:tav>
                                      </p:tavLst>
                                    </p:anim>
                                    <p:anim calcmode="lin" valueType="num">
                                      <p:cBhvr additive="base">
                                        <p:cTn id="74" dur="75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750" fill="hold"/>
                                        <p:tgtEl>
                                          <p:spTgt spid="34"/>
                                        </p:tgtEl>
                                        <p:attrNameLst>
                                          <p:attrName>ppt_x</p:attrName>
                                        </p:attrNameLst>
                                      </p:cBhvr>
                                      <p:tavLst>
                                        <p:tav tm="0">
                                          <p:val>
                                            <p:strVal val="#ppt_x"/>
                                          </p:val>
                                        </p:tav>
                                        <p:tav tm="100000">
                                          <p:val>
                                            <p:strVal val="#ppt_x"/>
                                          </p:val>
                                        </p:tav>
                                      </p:tavLst>
                                    </p:anim>
                                    <p:anim calcmode="lin" valueType="num">
                                      <p:cBhvr additive="base">
                                        <p:cTn id="78" dur="750" fill="hold"/>
                                        <p:tgtEl>
                                          <p:spTgt spid="34"/>
                                        </p:tgtEl>
                                        <p:attrNameLst>
                                          <p:attrName>ppt_y</p:attrName>
                                        </p:attrNameLst>
                                      </p:cBhvr>
                                      <p:tavLst>
                                        <p:tav tm="0">
                                          <p:val>
                                            <p:strVal val="1+#ppt_h/2"/>
                                          </p:val>
                                        </p:tav>
                                        <p:tav tm="100000">
                                          <p:val>
                                            <p:strVal val="#ppt_y"/>
                                          </p:val>
                                        </p:tav>
                                      </p:tavLst>
                                    </p:anim>
                                  </p:childTnLst>
                                </p:cTn>
                              </p:par>
                              <p:par>
                                <p:cTn id="79" presetID="2" presetClass="entr" presetSubtype="3"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750" fill="hold"/>
                                        <p:tgtEl>
                                          <p:spTgt spid="33"/>
                                        </p:tgtEl>
                                        <p:attrNameLst>
                                          <p:attrName>ppt_x</p:attrName>
                                        </p:attrNameLst>
                                      </p:cBhvr>
                                      <p:tavLst>
                                        <p:tav tm="0">
                                          <p:val>
                                            <p:strVal val="1+#ppt_w/2"/>
                                          </p:val>
                                        </p:tav>
                                        <p:tav tm="100000">
                                          <p:val>
                                            <p:strVal val="#ppt_x"/>
                                          </p:val>
                                        </p:tav>
                                      </p:tavLst>
                                    </p:anim>
                                    <p:anim calcmode="lin" valueType="num">
                                      <p:cBhvr additive="base">
                                        <p:cTn id="82" dur="750" fill="hold"/>
                                        <p:tgtEl>
                                          <p:spTgt spid="33"/>
                                        </p:tgtEl>
                                        <p:attrNameLst>
                                          <p:attrName>ppt_y</p:attrName>
                                        </p:attrNameLst>
                                      </p:cBhvr>
                                      <p:tavLst>
                                        <p:tav tm="0">
                                          <p:val>
                                            <p:strVal val="0-#ppt_h/2"/>
                                          </p:val>
                                        </p:tav>
                                        <p:tav tm="100000">
                                          <p:val>
                                            <p:strVal val="#ppt_y"/>
                                          </p:val>
                                        </p:tav>
                                      </p:tavLst>
                                    </p:anim>
                                  </p:childTnLst>
                                </p:cTn>
                              </p:par>
                              <p:par>
                                <p:cTn id="83" presetID="2" presetClass="entr" presetSubtype="12"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750" fill="hold"/>
                                        <p:tgtEl>
                                          <p:spTgt spid="35"/>
                                        </p:tgtEl>
                                        <p:attrNameLst>
                                          <p:attrName>ppt_x</p:attrName>
                                        </p:attrNameLst>
                                      </p:cBhvr>
                                      <p:tavLst>
                                        <p:tav tm="0">
                                          <p:val>
                                            <p:strVal val="0-#ppt_w/2"/>
                                          </p:val>
                                        </p:tav>
                                        <p:tav tm="100000">
                                          <p:val>
                                            <p:strVal val="#ppt_x"/>
                                          </p:val>
                                        </p:tav>
                                      </p:tavLst>
                                    </p:anim>
                                    <p:anim calcmode="lin" valueType="num">
                                      <p:cBhvr additive="base">
                                        <p:cTn id="86" dur="750" fill="hold"/>
                                        <p:tgtEl>
                                          <p:spTgt spid="35"/>
                                        </p:tgtEl>
                                        <p:attrNameLst>
                                          <p:attrName>ppt_y</p:attrName>
                                        </p:attrNameLst>
                                      </p:cBhvr>
                                      <p:tavLst>
                                        <p:tav tm="0">
                                          <p:val>
                                            <p:strVal val="1+#ppt_h/2"/>
                                          </p:val>
                                        </p:tav>
                                        <p:tav tm="100000">
                                          <p:val>
                                            <p:strVal val="#ppt_y"/>
                                          </p:val>
                                        </p:tav>
                                      </p:tavLst>
                                    </p:anim>
                                  </p:childTnLst>
                                </p:cTn>
                              </p:par>
                              <p:par>
                                <p:cTn id="87" presetID="2" presetClass="entr" presetSubtype="3"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750" fill="hold"/>
                                        <p:tgtEl>
                                          <p:spTgt spid="32"/>
                                        </p:tgtEl>
                                        <p:attrNameLst>
                                          <p:attrName>ppt_x</p:attrName>
                                        </p:attrNameLst>
                                      </p:cBhvr>
                                      <p:tavLst>
                                        <p:tav tm="0">
                                          <p:val>
                                            <p:strVal val="1+#ppt_w/2"/>
                                          </p:val>
                                        </p:tav>
                                        <p:tav tm="100000">
                                          <p:val>
                                            <p:strVal val="#ppt_x"/>
                                          </p:val>
                                        </p:tav>
                                      </p:tavLst>
                                    </p:anim>
                                    <p:anim calcmode="lin" valueType="num">
                                      <p:cBhvr additive="base">
                                        <p:cTn id="90" dur="750" fill="hold"/>
                                        <p:tgtEl>
                                          <p:spTgt spid="32"/>
                                        </p:tgtEl>
                                        <p:attrNameLst>
                                          <p:attrName>ppt_y</p:attrName>
                                        </p:attrNameLst>
                                      </p:cBhvr>
                                      <p:tavLst>
                                        <p:tav tm="0">
                                          <p:val>
                                            <p:strVal val="0-#ppt_h/2"/>
                                          </p:val>
                                        </p:tav>
                                        <p:tav tm="100000">
                                          <p:val>
                                            <p:strVal val="#ppt_y"/>
                                          </p:val>
                                        </p:tav>
                                      </p:tavLst>
                                    </p:anim>
                                  </p:childTnLst>
                                </p:cTn>
                              </p:par>
                            </p:childTnLst>
                          </p:cTn>
                        </p:par>
                        <p:par>
                          <p:cTn id="91" fill="hold">
                            <p:stCondLst>
                              <p:cond delay="2500"/>
                            </p:stCondLst>
                            <p:childTnLst>
                              <p:par>
                                <p:cTn id="92" presetID="22" presetClass="entr" presetSubtype="8"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left)">
                                      <p:cBhvr>
                                        <p:cTn id="94" dur="500"/>
                                        <p:tgtEl>
                                          <p:spTgt spid="14"/>
                                        </p:tgtEl>
                                      </p:cBhvr>
                                    </p:animEffect>
                                  </p:childTnLst>
                                </p:cTn>
                              </p:par>
                            </p:childTnLst>
                          </p:cTn>
                        </p:par>
                        <p:par>
                          <p:cTn id="95" fill="hold">
                            <p:stCondLst>
                              <p:cond delay="3000"/>
                            </p:stCondLst>
                            <p:childTnLst>
                              <p:par>
                                <p:cTn id="96" presetID="22" presetClass="entr" presetSubtype="8" fill="hold" grpId="0"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left)">
                                      <p:cBhvr>
                                        <p:cTn id="98" dur="500"/>
                                        <p:tgtEl>
                                          <p:spTgt spid="46"/>
                                        </p:tgtEl>
                                      </p:cBhvr>
                                    </p:animEffect>
                                  </p:childTnLst>
                                </p:cTn>
                              </p:par>
                            </p:childTnLst>
                          </p:cTn>
                        </p:par>
                        <p:par>
                          <p:cTn id="99" fill="hold">
                            <p:stCondLst>
                              <p:cond delay="3500"/>
                            </p:stCondLst>
                            <p:childTnLst>
                              <p:par>
                                <p:cTn id="100" presetID="56" presetClass="entr" presetSubtype="0" fill="hold" grpId="0" nodeType="afterEffect">
                                  <p:stCondLst>
                                    <p:cond delay="0"/>
                                  </p:stCondLst>
                                  <p:iterate type="lt">
                                    <p:tmPct val="10000"/>
                                  </p:iterate>
                                  <p:childTnLst>
                                    <p:set>
                                      <p:cBhvr>
                                        <p:cTn id="101" dur="1" fill="hold">
                                          <p:stCondLst>
                                            <p:cond delay="0"/>
                                          </p:stCondLst>
                                        </p:cTn>
                                        <p:tgtEl>
                                          <p:spTgt spid="48"/>
                                        </p:tgtEl>
                                        <p:attrNameLst>
                                          <p:attrName>style.visibility</p:attrName>
                                        </p:attrNameLst>
                                      </p:cBhvr>
                                      <p:to>
                                        <p:strVal val="visible"/>
                                      </p:to>
                                    </p:set>
                                    <p:anim by="(-#ppt_w*2)" calcmode="lin" valueType="num">
                                      <p:cBhvr rctx="PPT">
                                        <p:cTn id="102" dur="500" autoRev="1" fill="hold">
                                          <p:stCondLst>
                                            <p:cond delay="0"/>
                                          </p:stCondLst>
                                        </p:cTn>
                                        <p:tgtEl>
                                          <p:spTgt spid="48"/>
                                        </p:tgtEl>
                                        <p:attrNameLst>
                                          <p:attrName>ppt_w</p:attrName>
                                        </p:attrNameLst>
                                      </p:cBhvr>
                                    </p:anim>
                                    <p:anim by="(#ppt_w*0.50)" calcmode="lin" valueType="num">
                                      <p:cBhvr>
                                        <p:cTn id="103" dur="500" decel="50000" autoRev="1" fill="hold">
                                          <p:stCondLst>
                                            <p:cond delay="0"/>
                                          </p:stCondLst>
                                        </p:cTn>
                                        <p:tgtEl>
                                          <p:spTgt spid="48"/>
                                        </p:tgtEl>
                                        <p:attrNameLst>
                                          <p:attrName>ppt_x</p:attrName>
                                        </p:attrNameLst>
                                      </p:cBhvr>
                                    </p:anim>
                                    <p:anim from="(-#ppt_h/2)" to="(#ppt_y)" calcmode="lin" valueType="num">
                                      <p:cBhvr>
                                        <p:cTn id="104" dur="1000" fill="hold">
                                          <p:stCondLst>
                                            <p:cond delay="0"/>
                                          </p:stCondLst>
                                        </p:cTn>
                                        <p:tgtEl>
                                          <p:spTgt spid="48"/>
                                        </p:tgtEl>
                                        <p:attrNameLst>
                                          <p:attrName>ppt_y</p:attrName>
                                        </p:attrNameLst>
                                      </p:cBhvr>
                                    </p:anim>
                                    <p:animRot by="21600000">
                                      <p:cBhvr>
                                        <p:cTn id="105" dur="1000" fill="hold">
                                          <p:stCondLst>
                                            <p:cond delay="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21"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p:bldP spid="43" grpId="0"/>
      <p:bldP spid="14" grpId="0" animBg="1"/>
      <p:bldP spid="46" grpId="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矩形 13"/>
          <p:cNvSpPr/>
          <p:nvPr/>
        </p:nvSpPr>
        <p:spPr>
          <a:xfrm>
            <a:off x="0" y="1873463"/>
            <a:ext cx="12190414" cy="2420758"/>
          </a:xfrm>
          <a:prstGeom prst="rect">
            <a:avLst/>
          </a:prstGeom>
          <a:solidFill>
            <a:srgbClr val="02918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2A36"/>
              </a:solidFill>
            </a:endParaRPr>
          </a:p>
        </p:txBody>
      </p:sp>
      <p:sp>
        <p:nvSpPr>
          <p:cNvPr id="15" name="矩形 14"/>
          <p:cNvSpPr/>
          <p:nvPr/>
        </p:nvSpPr>
        <p:spPr>
          <a:xfrm>
            <a:off x="5296876" y="2599334"/>
            <a:ext cx="6005862" cy="923326"/>
          </a:xfrm>
          <a:prstGeom prst="rect">
            <a:avLst/>
          </a:prstGeom>
        </p:spPr>
        <p:txBody>
          <a:bodyPr wrap="square" lIns="91437" tIns="45718" rIns="91437" bIns="45718">
            <a:spAutoFit/>
          </a:bodyPr>
          <a:lstStyle/>
          <a:p>
            <a:r>
              <a:rPr lang="zh-CN" altLang="en-US" sz="5400" b="1">
                <a:solidFill>
                  <a:schemeClr val="bg1"/>
                </a:solidFill>
                <a:latin typeface="微软雅黑" pitchFamily="34" charset="-122"/>
                <a:ea typeface="微软雅黑" pitchFamily="34" charset="-122"/>
              </a:rPr>
              <a:t>项目概述</a:t>
            </a:r>
            <a:endParaRPr lang="zh-CN" altLang="en-US" sz="5400" b="1" dirty="0">
              <a:solidFill>
                <a:schemeClr val="bg1"/>
              </a:solidFill>
              <a:latin typeface="微软雅黑" pitchFamily="34" charset="-122"/>
              <a:ea typeface="微软雅黑" pitchFamily="34" charset="-122"/>
            </a:endParaRPr>
          </a:p>
        </p:txBody>
      </p:sp>
      <p:sp>
        <p:nvSpPr>
          <p:cNvPr id="16" name="Freeform 5"/>
          <p:cNvSpPr>
            <a:spLocks/>
          </p:cNvSpPr>
          <p:nvPr/>
        </p:nvSpPr>
        <p:spPr bwMode="auto">
          <a:xfrm rot="10800000">
            <a:off x="3260303" y="2302446"/>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17" name="原创设计师QQ5858324           _7"/>
          <p:cNvGrpSpPr/>
          <p:nvPr/>
        </p:nvGrpSpPr>
        <p:grpSpPr>
          <a:xfrm rot="5400000">
            <a:off x="3497954" y="2346741"/>
            <a:ext cx="1164734" cy="1314166"/>
            <a:chOff x="4468733" y="2771468"/>
            <a:chExt cx="1487127" cy="1677919"/>
          </a:xfrm>
        </p:grpSpPr>
        <p:sp>
          <p:nvSpPr>
            <p:cNvPr id="18"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20" name="原创设计师QQ5858324           _6"/>
          <p:cNvSpPr/>
          <p:nvPr>
            <p:custDataLst>
              <p:tags r:id="rId1"/>
            </p:custDataLst>
          </p:nvPr>
        </p:nvSpPr>
        <p:spPr>
          <a:xfrm>
            <a:off x="3221745" y="3444718"/>
            <a:ext cx="181566" cy="181566"/>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1" name="原创设计师QQ5858324           _7"/>
          <p:cNvSpPr/>
          <p:nvPr>
            <p:custDataLst>
              <p:tags r:id="rId2"/>
            </p:custDataLst>
          </p:nvPr>
        </p:nvSpPr>
        <p:spPr>
          <a:xfrm>
            <a:off x="4737404" y="3477732"/>
            <a:ext cx="181566" cy="181566"/>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2" name="原创设计师QQ5858324         _8"/>
          <p:cNvSpPr/>
          <p:nvPr>
            <p:custDataLst>
              <p:tags r:id="rId3"/>
            </p:custDataLst>
          </p:nvPr>
        </p:nvSpPr>
        <p:spPr>
          <a:xfrm>
            <a:off x="3089766" y="2316164"/>
            <a:ext cx="263958" cy="263958"/>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3" name="TextBox 42"/>
          <p:cNvSpPr txBox="1"/>
          <p:nvPr/>
        </p:nvSpPr>
        <p:spPr>
          <a:xfrm>
            <a:off x="3772347" y="2558547"/>
            <a:ext cx="637398" cy="923330"/>
          </a:xfrm>
          <a:prstGeom prst="rect">
            <a:avLst/>
          </a:prstGeom>
          <a:noFill/>
        </p:spPr>
        <p:txBody>
          <a:bodyPr wrap="square" rtlCol="0">
            <a:spAutoFit/>
          </a:bodyPr>
          <a:lstStyle/>
          <a:p>
            <a:r>
              <a:rPr lang="en-US" altLang="zh-CN" sz="5400" b="1" dirty="0">
                <a:solidFill>
                  <a:schemeClr val="bg1"/>
                </a:solidFill>
                <a:latin typeface="微软雅黑" pitchFamily="34" charset="-122"/>
                <a:ea typeface="微软雅黑" pitchFamily="34" charset="-122"/>
              </a:rPr>
              <a:t>B</a:t>
            </a:r>
            <a:endParaRPr lang="zh-CN" altLang="zh-CN" sz="5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905908"/>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randombar(horizontal)">
                                      <p:cBhvr>
                                        <p:cTn id="14" dur="750"/>
                                        <p:tgtEl>
                                          <p:spTgt spid="16"/>
                                        </p:tgtEl>
                                      </p:cBhvr>
                                    </p:animEffect>
                                  </p:childTnLst>
                                </p:cTn>
                              </p:par>
                              <p:par>
                                <p:cTn id="15" presetID="2" presetClass="entr" presetSubtype="4" accel="40000" decel="4000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fill="hold"/>
                                        <p:tgtEl>
                                          <p:spTgt spid="17"/>
                                        </p:tgtEl>
                                        <p:attrNameLst>
                                          <p:attrName>ppt_x</p:attrName>
                                        </p:attrNameLst>
                                      </p:cBhvr>
                                      <p:tavLst>
                                        <p:tav tm="0">
                                          <p:val>
                                            <p:strVal val="#ppt_x"/>
                                          </p:val>
                                        </p:tav>
                                        <p:tav tm="100000">
                                          <p:val>
                                            <p:strVal val="#ppt_x"/>
                                          </p:val>
                                        </p:tav>
                                      </p:tavLst>
                                    </p:anim>
                                    <p:anim calcmode="lin" valueType="num">
                                      <p:cBhvr additive="base">
                                        <p:cTn id="18" dur="10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by="(-#ppt_w*2)" calcmode="lin" valueType="num">
                                      <p:cBhvr rctx="PPT">
                                        <p:cTn id="22" dur="375" autoRev="1" fill="hold">
                                          <p:stCondLst>
                                            <p:cond delay="0"/>
                                          </p:stCondLst>
                                        </p:cTn>
                                        <p:tgtEl>
                                          <p:spTgt spid="23"/>
                                        </p:tgtEl>
                                        <p:attrNameLst>
                                          <p:attrName>ppt_w</p:attrName>
                                        </p:attrNameLst>
                                      </p:cBhvr>
                                    </p:anim>
                                    <p:anim by="(#ppt_w*0.50)" calcmode="lin" valueType="num">
                                      <p:cBhvr>
                                        <p:cTn id="23" dur="375" decel="50000" autoRev="1" fill="hold">
                                          <p:stCondLst>
                                            <p:cond delay="0"/>
                                          </p:stCondLst>
                                        </p:cTn>
                                        <p:tgtEl>
                                          <p:spTgt spid="23"/>
                                        </p:tgtEl>
                                        <p:attrNameLst>
                                          <p:attrName>ppt_x</p:attrName>
                                        </p:attrNameLst>
                                      </p:cBhvr>
                                    </p:anim>
                                    <p:anim from="(-#ppt_h/2)" to="(#ppt_y)" calcmode="lin" valueType="num">
                                      <p:cBhvr>
                                        <p:cTn id="24" dur="750" fill="hold">
                                          <p:stCondLst>
                                            <p:cond delay="0"/>
                                          </p:stCondLst>
                                        </p:cTn>
                                        <p:tgtEl>
                                          <p:spTgt spid="23"/>
                                        </p:tgtEl>
                                        <p:attrNameLst>
                                          <p:attrName>ppt_y</p:attrName>
                                        </p:attrNameLst>
                                      </p:cBhvr>
                                    </p:anim>
                                    <p:animRot by="21600000">
                                      <p:cBhvr>
                                        <p:cTn id="25" dur="750" fill="hold">
                                          <p:stCondLst>
                                            <p:cond delay="0"/>
                                          </p:stCondLst>
                                        </p:cTn>
                                        <p:tgtEl>
                                          <p:spTgt spid="23"/>
                                        </p:tgtEl>
                                        <p:attrNameLst>
                                          <p:attrName>r</p:attrName>
                                        </p:attrNameLst>
                                      </p:cBhvr>
                                    </p:animRot>
                                  </p:childTnLst>
                                </p:cTn>
                              </p:par>
                              <p:par>
                                <p:cTn id="26" presetID="3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250" fill="hold"/>
                                        <p:tgtEl>
                                          <p:spTgt spid="15"/>
                                        </p:tgtEl>
                                        <p:attrNameLst>
                                          <p:attrName>ppt_w</p:attrName>
                                        </p:attrNameLst>
                                      </p:cBhvr>
                                      <p:tavLst>
                                        <p:tav tm="0">
                                          <p:val>
                                            <p:fltVal val="0"/>
                                          </p:val>
                                        </p:tav>
                                        <p:tav tm="100000">
                                          <p:val>
                                            <p:strVal val="#ppt_w"/>
                                          </p:val>
                                        </p:tav>
                                      </p:tavLst>
                                    </p:anim>
                                    <p:anim calcmode="lin" valueType="num">
                                      <p:cBhvr>
                                        <p:cTn id="29" dur="1250" fill="hold"/>
                                        <p:tgtEl>
                                          <p:spTgt spid="15"/>
                                        </p:tgtEl>
                                        <p:attrNameLst>
                                          <p:attrName>ppt_h</p:attrName>
                                        </p:attrNameLst>
                                      </p:cBhvr>
                                      <p:tavLst>
                                        <p:tav tm="0">
                                          <p:val>
                                            <p:fltVal val="0"/>
                                          </p:val>
                                        </p:tav>
                                        <p:tav tm="100000">
                                          <p:val>
                                            <p:strVal val="#ppt_h"/>
                                          </p:val>
                                        </p:tav>
                                      </p:tavLst>
                                    </p:anim>
                                    <p:anim calcmode="lin" valueType="num">
                                      <p:cBhvr>
                                        <p:cTn id="30" dur="1250" fill="hold"/>
                                        <p:tgtEl>
                                          <p:spTgt spid="15"/>
                                        </p:tgtEl>
                                        <p:attrNameLst>
                                          <p:attrName>style.rotation</p:attrName>
                                        </p:attrNameLst>
                                      </p:cBhvr>
                                      <p:tavLst>
                                        <p:tav tm="0">
                                          <p:val>
                                            <p:fltVal val="90"/>
                                          </p:val>
                                        </p:tav>
                                        <p:tav tm="100000">
                                          <p:val>
                                            <p:fltVal val="0"/>
                                          </p:val>
                                        </p:tav>
                                      </p:tavLst>
                                    </p:anim>
                                    <p:animEffect transition="in" filter="fade">
                                      <p:cBhvr>
                                        <p:cTn id="31" dur="1250"/>
                                        <p:tgtEl>
                                          <p:spTgt spid="15"/>
                                        </p:tgtEl>
                                      </p:cBhvr>
                                    </p:animEffect>
                                  </p:childTnLst>
                                </p:cTn>
                              </p:par>
                            </p:childTnLst>
                          </p:cTn>
                        </p:par>
                        <p:par>
                          <p:cTn id="32" fill="hold">
                            <p:stCondLst>
                              <p:cond delay="2750"/>
                            </p:stCondLst>
                            <p:childTnLst>
                              <p:par>
                                <p:cTn id="33" presetID="2" presetClass="entr" presetSubtype="1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0-#ppt_w/2"/>
                                          </p:val>
                                        </p:tav>
                                        <p:tav tm="100000">
                                          <p:val>
                                            <p:strVal val="#ppt_x"/>
                                          </p:val>
                                        </p:tav>
                                      </p:tavLst>
                                    </p:anim>
                                    <p:anim calcmode="lin" valueType="num">
                                      <p:cBhvr additive="base">
                                        <p:cTn id="36" dur="75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20" grpId="0" animBg="1"/>
      <p:bldP spid="21" grpId="0" animBg="1"/>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823321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项目所需环境配置</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3E8BC0EE-9334-4FCC-BBAC-3BE215945947}"/>
              </a:ext>
            </a:extLst>
          </p:cNvPr>
          <p:cNvSpPr txBox="1"/>
          <p:nvPr/>
        </p:nvSpPr>
        <p:spPr>
          <a:xfrm>
            <a:off x="1311896" y="1538836"/>
            <a:ext cx="9568207" cy="4462247"/>
          </a:xfrm>
          <a:prstGeom prst="rect">
            <a:avLst/>
          </a:prstGeom>
          <a:noFill/>
        </p:spPr>
        <p:txBody>
          <a:bodyPr wrap="square" rtlCol="0">
            <a:spAutoFit/>
          </a:bodyPr>
          <a:lstStyle/>
          <a:p>
            <a:pPr>
              <a:lnSpc>
                <a:spcPct val="20000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Python==3.7.3  </a:t>
            </a:r>
          </a:p>
          <a:p>
            <a:pPr>
              <a:lnSpc>
                <a:spcPct val="200000"/>
              </a:lnSpc>
              <a:spcBef>
                <a:spcPts val="600"/>
              </a:spcBef>
              <a:spcAft>
                <a:spcPts val="600"/>
              </a:spcAft>
            </a:pPr>
            <a:r>
              <a:rPr lang="en-US" altLang="zh-CN" sz="2000" dirty="0" err="1">
                <a:latin typeface="微软雅黑" panose="020B0503020204020204" pitchFamily="34" charset="-122"/>
                <a:ea typeface="微软雅黑" panose="020B0503020204020204" pitchFamily="34" charset="-122"/>
              </a:rPr>
              <a:t>keras</a:t>
            </a:r>
            <a:r>
              <a:rPr lang="en-US" altLang="zh-CN" sz="2000" dirty="0">
                <a:latin typeface="微软雅黑" panose="020B0503020204020204" pitchFamily="34" charset="-122"/>
                <a:ea typeface="微软雅黑" panose="020B0503020204020204" pitchFamily="34" charset="-122"/>
              </a:rPr>
              <a:t>==2.2.4  </a:t>
            </a:r>
          </a:p>
          <a:p>
            <a:pPr>
              <a:lnSpc>
                <a:spcPct val="20000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TensorFlow==1.13.1  </a:t>
            </a:r>
          </a:p>
          <a:p>
            <a:pPr>
              <a:lnSpc>
                <a:spcPct val="200000"/>
              </a:lnSpc>
              <a:spcBef>
                <a:spcPts val="600"/>
              </a:spcBef>
              <a:spcAft>
                <a:spcPts val="600"/>
              </a:spcAft>
            </a:pPr>
            <a:r>
              <a:rPr lang="en-US" altLang="zh-CN" sz="2000" dirty="0" err="1">
                <a:latin typeface="微软雅黑" panose="020B0503020204020204" pitchFamily="34" charset="-122"/>
                <a:ea typeface="微软雅黑" panose="020B0503020204020204" pitchFamily="34" charset="-122"/>
              </a:rPr>
              <a:t>numpy</a:t>
            </a:r>
            <a:r>
              <a:rPr lang="en-US" altLang="zh-CN" sz="2000" dirty="0">
                <a:latin typeface="微软雅黑" panose="020B0503020204020204" pitchFamily="34" charset="-122"/>
                <a:ea typeface="微软雅黑" panose="020B0503020204020204" pitchFamily="34" charset="-122"/>
              </a:rPr>
              <a:t>==1.16.2  </a:t>
            </a:r>
            <a:endParaRPr lang="zh-CN" altLang="zh-CN" sz="2000" dirty="0">
              <a:latin typeface="微软雅黑" panose="020B0503020204020204" pitchFamily="34" charset="-122"/>
              <a:ea typeface="微软雅黑" panose="020B0503020204020204" pitchFamily="34" charset="-122"/>
            </a:endParaRPr>
          </a:p>
          <a:p>
            <a:pPr>
              <a:lnSpc>
                <a:spcPct val="200000"/>
              </a:lnSpc>
              <a:spcBef>
                <a:spcPts val="600"/>
              </a:spcBef>
              <a:spcAft>
                <a:spcPts val="600"/>
              </a:spcAft>
            </a:pPr>
            <a:r>
              <a:rPr lang="en-US" altLang="zh-CN" sz="2000" dirty="0" err="1">
                <a:latin typeface="微软雅黑" panose="020B0503020204020204" pitchFamily="34" charset="-122"/>
                <a:ea typeface="微软雅黑" panose="020B0503020204020204" pitchFamily="34" charset="-122"/>
              </a:rPr>
              <a:t>Opencv</a:t>
            </a:r>
            <a:r>
              <a:rPr lang="en-US" altLang="zh-CN" sz="2000" dirty="0">
                <a:latin typeface="微软雅黑" panose="020B0503020204020204" pitchFamily="34" charset="-122"/>
                <a:ea typeface="微软雅黑" panose="020B0503020204020204" pitchFamily="34" charset="-122"/>
              </a:rPr>
              <a:t>-python==4.1.0  </a:t>
            </a:r>
          </a:p>
          <a:p>
            <a:pPr>
              <a:lnSpc>
                <a:spcPct val="20000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pandas==0.24.2</a:t>
            </a:r>
          </a:p>
        </p:txBody>
      </p:sp>
    </p:spTree>
    <p:extLst>
      <p:ext uri="{BB962C8B-B14F-4D97-AF65-F5344CB8AC3E}">
        <p14:creationId xmlns:p14="http://schemas.microsoft.com/office/powerpoint/2010/main" val="1075776201"/>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845270" y="1041570"/>
            <a:ext cx="10501460" cy="1692771"/>
          </a:xfrm>
          <a:prstGeom prst="rect">
            <a:avLst/>
          </a:prstGeom>
          <a:noFill/>
        </p:spPr>
        <p:txBody>
          <a:bodyPr wrap="square" rtlCol="0">
            <a:spAutoFit/>
          </a:bodyPr>
          <a:lstStyle/>
          <a:p>
            <a:pPr>
              <a:lnSpc>
                <a:spcPct val="150000"/>
              </a:lnSpc>
              <a:spcBef>
                <a:spcPts val="600"/>
              </a:spcBef>
            </a:pPr>
            <a:r>
              <a:rPr lang="zh-CN" altLang="zh-CN" dirty="0">
                <a:latin typeface="宋体" panose="02010600030101010101" pitchFamily="2" charset="-122"/>
                <a:ea typeface="宋体" panose="02010600030101010101" pitchFamily="2" charset="-122"/>
              </a:rPr>
              <a:t>本项目名称为《</a:t>
            </a:r>
            <a:r>
              <a:rPr lang="zh-CN" altLang="zh-CN" b="1" dirty="0">
                <a:latin typeface="宋体" panose="02010600030101010101" pitchFamily="2" charset="-122"/>
                <a:ea typeface="宋体" panose="02010600030101010101" pitchFamily="2" charset="-122"/>
              </a:rPr>
              <a:t>基于</a:t>
            </a:r>
            <a:r>
              <a:rPr lang="en-US" altLang="zh-CN" b="1" dirty="0" err="1">
                <a:latin typeface="宋体" panose="02010600030101010101" pitchFamily="2" charset="-122"/>
                <a:ea typeface="宋体" panose="02010600030101010101" pitchFamily="2" charset="-122"/>
              </a:rPr>
              <a:t>Keras</a:t>
            </a:r>
            <a:r>
              <a:rPr lang="zh-CN" altLang="zh-CN" b="1" dirty="0">
                <a:latin typeface="宋体" panose="02010600030101010101" pitchFamily="2" charset="-122"/>
                <a:ea typeface="宋体" panose="02010600030101010101" pitchFamily="2" charset="-122"/>
              </a:rPr>
              <a:t>和</a:t>
            </a:r>
            <a:r>
              <a:rPr lang="en-US" altLang="zh-CN" b="1" dirty="0">
                <a:latin typeface="宋体" panose="02010600030101010101" pitchFamily="2" charset="-122"/>
                <a:ea typeface="宋体" panose="02010600030101010101" pitchFamily="2" charset="-122"/>
              </a:rPr>
              <a:t>TensorFlow</a:t>
            </a:r>
            <a:r>
              <a:rPr lang="zh-CN" altLang="zh-CN" b="1" dirty="0">
                <a:latin typeface="宋体" panose="02010600030101010101" pitchFamily="2" charset="-122"/>
                <a:ea typeface="宋体" panose="02010600030101010101" pitchFamily="2" charset="-122"/>
              </a:rPr>
              <a:t>的深度卷积神经网络识别人脸和情绪</a:t>
            </a:r>
            <a:r>
              <a:rPr lang="zh-CN" altLang="zh-CN" dirty="0">
                <a:latin typeface="宋体" panose="02010600030101010101" pitchFamily="2" charset="-122"/>
                <a:ea typeface="宋体" panose="02010600030101010101" pitchFamily="2" charset="-122"/>
              </a:rPr>
              <a:t>》，实时人脸识别和</a:t>
            </a:r>
            <a:r>
              <a:rPr lang="zh-CN" altLang="en-US" dirty="0">
                <a:latin typeface="宋体" panose="02010600030101010101" pitchFamily="2" charset="-122"/>
                <a:ea typeface="宋体" panose="02010600030101010101" pitchFamily="2" charset="-122"/>
              </a:rPr>
              <a:t>情绪识别</a:t>
            </a:r>
            <a:r>
              <a:rPr lang="zh-CN" altLang="zh-CN"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FER2013</a:t>
            </a:r>
            <a:r>
              <a:rPr lang="zh-CN" altLang="zh-CN" dirty="0">
                <a:latin typeface="宋体" panose="02010600030101010101" pitchFamily="2" charset="-122"/>
                <a:ea typeface="宋体" panose="02010600030101010101" pitchFamily="2" charset="-122"/>
              </a:rPr>
              <a:t>数据集和</a:t>
            </a:r>
            <a:r>
              <a:rPr lang="en-US" altLang="zh-CN" dirty="0" err="1">
                <a:latin typeface="宋体" panose="02010600030101010101" pitchFamily="2" charset="-122"/>
                <a:ea typeface="宋体" panose="02010600030101010101" pitchFamily="2" charset="-122"/>
              </a:rPr>
              <a:t>Keras</a:t>
            </a:r>
            <a:r>
              <a:rPr lang="en-US" altLang="zh-CN" dirty="0">
                <a:latin typeface="宋体" panose="02010600030101010101" pitchFamily="2" charset="-122"/>
                <a:ea typeface="宋体" panose="02010600030101010101" pitchFamily="2" charset="-122"/>
              </a:rPr>
              <a:t> CNN</a:t>
            </a:r>
            <a:r>
              <a:rPr lang="zh-CN" altLang="zh-CN" dirty="0">
                <a:latin typeface="宋体" panose="02010600030101010101" pitchFamily="2" charset="-122"/>
                <a:ea typeface="宋体" panose="02010600030101010101" pitchFamily="2" charset="-122"/>
              </a:rPr>
              <a:t>模型和</a:t>
            </a:r>
            <a:r>
              <a:rPr lang="en-US" altLang="zh-CN" dirty="0">
                <a:latin typeface="宋体" panose="02010600030101010101" pitchFamily="2" charset="-122"/>
                <a:ea typeface="宋体" panose="02010600030101010101" pitchFamily="2" charset="-122"/>
              </a:rPr>
              <a:t>OpenCV</a:t>
            </a:r>
            <a:r>
              <a:rPr lang="zh-CN" altLang="zh-CN" dirty="0">
                <a:latin typeface="宋体" panose="02010600030101010101" pitchFamily="2" charset="-122"/>
                <a:ea typeface="宋体" panose="02010600030101010101" pitchFamily="2" charset="-122"/>
              </a:rPr>
              <a:t>。</a:t>
            </a:r>
          </a:p>
          <a:p>
            <a:pPr>
              <a:lnSpc>
                <a:spcPct val="150000"/>
              </a:lnSpc>
              <a:spcBef>
                <a:spcPts val="600"/>
              </a:spcBef>
            </a:pPr>
            <a:r>
              <a:rPr lang="en-US" altLang="zh-CN" dirty="0">
                <a:latin typeface="宋体" panose="02010600030101010101" pitchFamily="2" charset="-122"/>
                <a:ea typeface="宋体" panose="02010600030101010101" pitchFamily="2" charset="-122"/>
              </a:rPr>
              <a:t>-FERD2013</a:t>
            </a:r>
            <a:r>
              <a:rPr lang="zh-CN" altLang="zh-CN" dirty="0">
                <a:latin typeface="宋体" panose="02010600030101010101" pitchFamily="2" charset="-122"/>
                <a:ea typeface="宋体" panose="02010600030101010101" pitchFamily="2" charset="-122"/>
              </a:rPr>
              <a:t>情绪分类</a:t>
            </a:r>
            <a:r>
              <a:rPr lang="zh-CN" altLang="en-US" dirty="0">
                <a:latin typeface="宋体" panose="02010600030101010101" pitchFamily="2" charset="-122"/>
                <a:ea typeface="宋体" panose="02010600030101010101" pitchFamily="2" charset="-122"/>
              </a:rPr>
              <a:t>训练集</a:t>
            </a:r>
            <a:r>
              <a:rPr lang="zh-CN" altLang="zh-CN" dirty="0">
                <a:latin typeface="宋体" panose="02010600030101010101" pitchFamily="2" charset="-122"/>
                <a:ea typeface="宋体" panose="02010600030101010101" pitchFamily="2" charset="-122"/>
              </a:rPr>
              <a:t>准确率：</a:t>
            </a:r>
            <a:r>
              <a:rPr lang="en-US" altLang="zh-CN" dirty="0">
                <a:latin typeface="宋体" panose="02010600030101010101" pitchFamily="2" charset="-122"/>
                <a:ea typeface="宋体" panose="02010600030101010101" pitchFamily="2" charset="-122"/>
              </a:rPr>
              <a:t>74.5%</a:t>
            </a:r>
            <a:r>
              <a:rPr lang="zh-CN" altLang="en-US" dirty="0">
                <a:latin typeface="宋体" panose="02010600030101010101" pitchFamily="2" charset="-122"/>
                <a:ea typeface="宋体" panose="02010600030101010101" pitchFamily="2" charset="-122"/>
              </a:rPr>
              <a:t>，测试集准确率：</a:t>
            </a:r>
            <a:r>
              <a:rPr lang="en-US" altLang="zh-CN" dirty="0">
                <a:latin typeface="宋体" panose="02010600030101010101" pitchFamily="2" charset="-122"/>
                <a:ea typeface="宋体" panose="02010600030101010101" pitchFamily="2" charset="-122"/>
              </a:rPr>
              <a:t>67%</a:t>
            </a:r>
            <a:endParaRPr lang="zh-CN" altLang="zh-CN" dirty="0">
              <a:latin typeface="宋体" panose="02010600030101010101" pitchFamily="2" charset="-122"/>
              <a:ea typeface="宋体" panose="02010600030101010101" pitchFamily="2" charset="-122"/>
            </a:endParaRPr>
          </a:p>
          <a:p>
            <a:endParaRPr lang="zh-CN" altLang="en-US" dirty="0"/>
          </a:p>
        </p:txBody>
      </p:sp>
      <p:pic>
        <p:nvPicPr>
          <p:cNvPr id="15" name="图片 14">
            <a:extLst>
              <a:ext uri="{FF2B5EF4-FFF2-40B4-BE49-F238E27FC236}">
                <a16:creationId xmlns:a16="http://schemas.microsoft.com/office/drawing/2014/main" id="{EB081DA4-069D-4768-BD1E-DA1A5400A17F}"/>
              </a:ext>
            </a:extLst>
          </p:cNvPr>
          <p:cNvPicPr/>
          <p:nvPr/>
        </p:nvPicPr>
        <p:blipFill>
          <a:blip r:embed="rId2"/>
          <a:stretch>
            <a:fillRect/>
          </a:stretch>
        </p:blipFill>
        <p:spPr>
          <a:xfrm>
            <a:off x="3705028" y="2734341"/>
            <a:ext cx="3629025" cy="2705100"/>
          </a:xfrm>
          <a:prstGeom prst="rect">
            <a:avLst/>
          </a:prstGeom>
        </p:spPr>
      </p:pic>
      <p:sp>
        <p:nvSpPr>
          <p:cNvPr id="2" name="文本框 1">
            <a:extLst>
              <a:ext uri="{FF2B5EF4-FFF2-40B4-BE49-F238E27FC236}">
                <a16:creationId xmlns:a16="http://schemas.microsoft.com/office/drawing/2014/main" id="{07B3435D-9A15-4365-A990-65DB672D8B62}"/>
              </a:ext>
            </a:extLst>
          </p:cNvPr>
          <p:cNvSpPr txBox="1"/>
          <p:nvPr/>
        </p:nvSpPr>
        <p:spPr>
          <a:xfrm>
            <a:off x="3964117" y="5508653"/>
            <a:ext cx="3110846" cy="307777"/>
          </a:xfrm>
          <a:prstGeom prst="rect">
            <a:avLst/>
          </a:prstGeom>
          <a:noFill/>
        </p:spPr>
        <p:txBody>
          <a:bodyPr wrap="square" rtlCol="0">
            <a:spAutoFit/>
          </a:bodyPr>
          <a:lstStyle/>
          <a:p>
            <a:r>
              <a:rPr lang="zh-CN" altLang="zh-CN" sz="1400" dirty="0"/>
              <a:t>图</a:t>
            </a:r>
            <a:r>
              <a:rPr lang="en-US" altLang="zh-CN" sz="1400" dirty="0"/>
              <a:t>1. FER-2013</a:t>
            </a:r>
            <a:r>
              <a:rPr lang="zh-CN" altLang="zh-CN" sz="1400" dirty="0"/>
              <a:t>情绪数据集的样本</a:t>
            </a:r>
          </a:p>
        </p:txBody>
      </p:sp>
    </p:spTree>
    <p:extLst>
      <p:ext uri="{BB962C8B-B14F-4D97-AF65-F5344CB8AC3E}">
        <p14:creationId xmlns:p14="http://schemas.microsoft.com/office/powerpoint/2010/main" val="2818847224"/>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618721" y="1215670"/>
            <a:ext cx="11293617" cy="738664"/>
          </a:xfrm>
          <a:prstGeom prst="rect">
            <a:avLst/>
          </a:prstGeom>
          <a:noFill/>
        </p:spPr>
        <p:txBody>
          <a:bodyPr wrap="square" rtlCol="0">
            <a:spAutoFit/>
          </a:bodyPr>
          <a:lstStyle/>
          <a:p>
            <a:r>
              <a:rPr lang="zh-CN" altLang="zh-CN" sz="2400" dirty="0">
                <a:latin typeface="宋体" panose="02010600030101010101" pitchFamily="2" charset="-122"/>
                <a:ea typeface="宋体" panose="02010600030101010101" pitchFamily="2" charset="-122"/>
              </a:rPr>
              <a:t>整个表情识别系统分为两个过程：</a:t>
            </a:r>
            <a:r>
              <a:rPr lang="zh-CN" altLang="zh-CN" sz="2400" b="1" dirty="0">
                <a:latin typeface="宋体" panose="02010600030101010101" pitchFamily="2" charset="-122"/>
                <a:ea typeface="宋体" panose="02010600030101010101" pitchFamily="2" charset="-122"/>
              </a:rPr>
              <a:t>卷积神经网络模型的训练 </a:t>
            </a:r>
            <a:r>
              <a:rPr lang="zh-CN" altLang="zh-CN" sz="2400" dirty="0">
                <a:latin typeface="宋体" panose="02010600030101010101" pitchFamily="2" charset="-122"/>
                <a:ea typeface="宋体" panose="02010600030101010101" pitchFamily="2" charset="-122"/>
              </a:rPr>
              <a:t>与 </a:t>
            </a:r>
            <a:r>
              <a:rPr lang="zh-CN" altLang="zh-CN" sz="2400" b="1" dirty="0">
                <a:latin typeface="宋体" panose="02010600030101010101" pitchFamily="2" charset="-122"/>
                <a:ea typeface="宋体" panose="02010600030101010101" pitchFamily="2" charset="-122"/>
              </a:rPr>
              <a:t>面部表情的识别</a:t>
            </a:r>
            <a:r>
              <a:rPr lang="zh-CN" altLang="zh-CN" sz="2400" dirty="0">
                <a:latin typeface="宋体" panose="02010600030101010101" pitchFamily="2" charset="-122"/>
                <a:ea typeface="宋体" panose="02010600030101010101" pitchFamily="2" charset="-122"/>
              </a:rPr>
              <a:t>。</a:t>
            </a:r>
          </a:p>
          <a:p>
            <a:endParaRPr lang="zh-CN" altLang="en-US" dirty="0"/>
          </a:p>
        </p:txBody>
      </p:sp>
      <p:sp>
        <p:nvSpPr>
          <p:cNvPr id="5" name="文本框 4">
            <a:extLst>
              <a:ext uri="{FF2B5EF4-FFF2-40B4-BE49-F238E27FC236}">
                <a16:creationId xmlns:a16="http://schemas.microsoft.com/office/drawing/2014/main" id="{31317170-0237-47B4-8775-90205E14540A}"/>
              </a:ext>
            </a:extLst>
          </p:cNvPr>
          <p:cNvSpPr txBox="1"/>
          <p:nvPr/>
        </p:nvSpPr>
        <p:spPr>
          <a:xfrm>
            <a:off x="759125" y="1853015"/>
            <a:ext cx="10589749" cy="4144853"/>
          </a:xfrm>
          <a:prstGeom prst="rect">
            <a:avLst/>
          </a:prstGeom>
          <a:noFill/>
        </p:spPr>
        <p:txBody>
          <a:bodyPr wrap="square" rtlCol="0">
            <a:spAutoFit/>
          </a:bodyPr>
          <a:lstStyle/>
          <a:p>
            <a:pPr>
              <a:lnSpc>
                <a:spcPct val="150000"/>
              </a:lnSpc>
            </a:pPr>
            <a:r>
              <a:rPr lang="zh-CN" altLang="en-US" sz="2400" dirty="0"/>
              <a:t>一、</a:t>
            </a:r>
            <a:r>
              <a:rPr lang="zh-CN" altLang="zh-CN" sz="2400" dirty="0"/>
              <a:t>卷积神经网络模型的训练</a:t>
            </a:r>
          </a:p>
          <a:p>
            <a:pPr>
              <a:lnSpc>
                <a:spcPct val="150000"/>
              </a:lnSpc>
            </a:pPr>
            <a:r>
              <a:rPr lang="en-US" altLang="zh-CN" sz="2400" dirty="0"/>
              <a:t>1.</a:t>
            </a:r>
            <a:r>
              <a:rPr lang="zh-CN" altLang="zh-CN" sz="2400" dirty="0"/>
              <a:t>获取数据集</a:t>
            </a:r>
          </a:p>
          <a:p>
            <a:pPr>
              <a:lnSpc>
                <a:spcPct val="150000"/>
              </a:lnSpc>
            </a:pPr>
            <a:r>
              <a:rPr lang="en-US" altLang="zh-CN" sz="2400" dirty="0"/>
              <a:t>2.</a:t>
            </a:r>
            <a:r>
              <a:rPr lang="zh-CN" altLang="zh-CN" sz="2400" dirty="0"/>
              <a:t>搭建卷积神经网络模型</a:t>
            </a:r>
          </a:p>
          <a:p>
            <a:pPr>
              <a:lnSpc>
                <a:spcPct val="150000"/>
              </a:lnSpc>
            </a:pPr>
            <a:r>
              <a:rPr lang="en-US" altLang="zh-CN" sz="2400" dirty="0"/>
              <a:t>3.</a:t>
            </a:r>
            <a:r>
              <a:rPr lang="zh-CN" altLang="zh-CN" sz="2400" dirty="0"/>
              <a:t>训练模型</a:t>
            </a:r>
          </a:p>
          <a:p>
            <a:pPr>
              <a:lnSpc>
                <a:spcPct val="150000"/>
              </a:lnSpc>
              <a:spcBef>
                <a:spcPts val="600"/>
              </a:spcBef>
            </a:pPr>
            <a:r>
              <a:rPr lang="zh-CN" altLang="en-US" sz="2400" dirty="0"/>
              <a:t>二、</a:t>
            </a:r>
            <a:r>
              <a:rPr lang="zh-CN" altLang="zh-CN" sz="2400" dirty="0"/>
              <a:t>人脸表情识别模块</a:t>
            </a:r>
          </a:p>
          <a:p>
            <a:pPr>
              <a:lnSpc>
                <a:spcPct val="150000"/>
              </a:lnSpc>
              <a:spcBef>
                <a:spcPts val="600"/>
              </a:spcBef>
            </a:pPr>
            <a:r>
              <a:rPr lang="en-US" altLang="zh-CN" sz="2400" dirty="0"/>
              <a:t>1.</a:t>
            </a:r>
            <a:r>
              <a:rPr lang="zh-CN" altLang="zh-CN" sz="2400" dirty="0"/>
              <a:t>图像预处理</a:t>
            </a:r>
          </a:p>
          <a:p>
            <a:pPr>
              <a:lnSpc>
                <a:spcPct val="150000"/>
              </a:lnSpc>
              <a:spcBef>
                <a:spcPts val="600"/>
              </a:spcBef>
            </a:pPr>
            <a:r>
              <a:rPr lang="en-US" altLang="zh-CN" sz="2400" dirty="0"/>
              <a:t>2.</a:t>
            </a:r>
            <a:r>
              <a:rPr lang="zh-CN" altLang="zh-CN" sz="2400" dirty="0"/>
              <a:t>人脸表情识别</a:t>
            </a:r>
          </a:p>
        </p:txBody>
      </p:sp>
    </p:spTree>
    <p:extLst>
      <p:ext uri="{BB962C8B-B14F-4D97-AF65-F5344CB8AC3E}">
        <p14:creationId xmlns:p14="http://schemas.microsoft.com/office/powerpoint/2010/main" val="3946379044"/>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618721" y="1167505"/>
            <a:ext cx="11293617" cy="2566536"/>
          </a:xfrm>
          <a:prstGeom prst="rect">
            <a:avLst/>
          </a:prstGeom>
          <a:noFill/>
        </p:spPr>
        <p:txBody>
          <a:bodyPr wrap="square" rtlCol="0">
            <a:spAutoFit/>
          </a:bodyPr>
          <a:lstStyle/>
          <a:p>
            <a:pPr>
              <a:lnSpc>
                <a:spcPct val="150000"/>
              </a:lnSpc>
            </a:pPr>
            <a:r>
              <a:rPr lang="zh-CN" altLang="zh-CN" sz="2000" b="1" dirty="0">
                <a:latin typeface="宋体" panose="02010600030101010101" pitchFamily="2" charset="-122"/>
                <a:ea typeface="宋体" panose="02010600030101010101" pitchFamily="2" charset="-122"/>
              </a:rPr>
              <a:t>表情识别优化算法</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Adam</a:t>
            </a:r>
            <a:r>
              <a:rPr lang="zh-CN" altLang="zh-CN" sz="2000" b="1" dirty="0">
                <a:latin typeface="宋体" panose="02010600030101010101" pitchFamily="2" charset="-122"/>
                <a:ea typeface="宋体" panose="02010600030101010101" pitchFamily="2" charset="-122"/>
              </a:rPr>
              <a:t>算法</a:t>
            </a:r>
          </a:p>
          <a:p>
            <a:pPr>
              <a:lnSpc>
                <a:spcPct val="150000"/>
              </a:lnSpc>
            </a:pPr>
            <a:r>
              <a:rPr lang="en-US" altLang="zh-CN" dirty="0">
                <a:latin typeface="宋体" panose="02010600030101010101" pitchFamily="2" charset="-122"/>
                <a:ea typeface="宋体" panose="02010600030101010101" pitchFamily="2" charset="-122"/>
              </a:rPr>
              <a:t>Adam</a:t>
            </a:r>
            <a:r>
              <a:rPr lang="zh-CN" altLang="zh-CN" dirty="0">
                <a:latin typeface="宋体" panose="02010600030101010101" pitchFamily="2" charset="-122"/>
                <a:ea typeface="宋体" panose="02010600030101010101" pitchFamily="2" charset="-122"/>
              </a:rPr>
              <a:t>是一种自适应学习率的方法，在</a:t>
            </a:r>
            <a:r>
              <a:rPr lang="en-US" altLang="zh-CN" dirty="0">
                <a:latin typeface="宋体" panose="02010600030101010101" pitchFamily="2" charset="-122"/>
                <a:ea typeface="宋体" panose="02010600030101010101" pitchFamily="2" charset="-122"/>
              </a:rPr>
              <a:t>Momentum</a:t>
            </a:r>
            <a:r>
              <a:rPr lang="zh-CN" altLang="zh-CN" dirty="0">
                <a:latin typeface="宋体" panose="02010600030101010101" pitchFamily="2" charset="-122"/>
                <a:ea typeface="宋体" panose="02010600030101010101" pitchFamily="2" charset="-122"/>
              </a:rPr>
              <a:t>一阶矩估计的基础上加入了二阶矩估计，也是在</a:t>
            </a:r>
            <a:r>
              <a:rPr lang="en-US" altLang="zh-CN" dirty="0" err="1">
                <a:latin typeface="宋体" panose="02010600030101010101" pitchFamily="2" charset="-122"/>
                <a:ea typeface="宋体" panose="02010600030101010101" pitchFamily="2" charset="-122"/>
              </a:rPr>
              <a:t>Adadelta</a:t>
            </a:r>
            <a:r>
              <a:rPr lang="zh-CN" altLang="zh-CN" dirty="0">
                <a:latin typeface="宋体" panose="02010600030101010101" pitchFamily="2" charset="-122"/>
                <a:ea typeface="宋体" panose="02010600030101010101" pitchFamily="2" charset="-122"/>
              </a:rPr>
              <a:t>的基础上加了一阶矩。它利用梯度的一阶矩估计和二阶矩估计动态调整每个参数的学习率。为了解决</a:t>
            </a:r>
            <a:r>
              <a:rPr lang="en-US" altLang="zh-CN" dirty="0" err="1">
                <a:latin typeface="宋体" panose="02010600030101010101" pitchFamily="2" charset="-122"/>
                <a:ea typeface="宋体" panose="02010600030101010101" pitchFamily="2" charset="-122"/>
              </a:rPr>
              <a:t>Adagrad</a:t>
            </a:r>
            <a:r>
              <a:rPr lang="zh-CN" altLang="zh-CN" dirty="0">
                <a:latin typeface="宋体" panose="02010600030101010101" pitchFamily="2" charset="-122"/>
                <a:ea typeface="宋体" panose="02010600030101010101" pitchFamily="2" charset="-122"/>
              </a:rPr>
              <a:t>算法出现学习率趋向</a:t>
            </a:r>
            <a:r>
              <a:rPr lang="en-US" altLang="zh-CN" dirty="0">
                <a:latin typeface="宋体" panose="02010600030101010101" pitchFamily="2" charset="-122"/>
                <a:ea typeface="宋体" panose="02010600030101010101" pitchFamily="2" charset="-122"/>
              </a:rPr>
              <a:t>0</a:t>
            </a:r>
            <a:r>
              <a:rPr lang="zh-CN" altLang="zh-CN" dirty="0">
                <a:latin typeface="宋体" panose="02010600030101010101" pitchFamily="2" charset="-122"/>
                <a:ea typeface="宋体" panose="02010600030101010101" pitchFamily="2" charset="-122"/>
              </a:rPr>
              <a:t>的问题，还加入了偏置校正，这样每一次迭代学习率都有个确定范围，使得参数比较平稳。</a:t>
            </a:r>
          </a:p>
          <a:p>
            <a:pPr>
              <a:lnSpc>
                <a:spcPct val="150000"/>
              </a:lnSpc>
            </a:pPr>
            <a:r>
              <a:rPr lang="zh-CN" altLang="en-US" dirty="0">
                <a:latin typeface="宋体" panose="02010600030101010101" pitchFamily="2" charset="-122"/>
                <a:ea typeface="宋体" panose="02010600030101010101" pitchFamily="2" charset="-122"/>
              </a:rPr>
              <a:t>它的</a:t>
            </a:r>
            <a:r>
              <a:rPr lang="zh-CN" altLang="zh-CN" dirty="0">
                <a:latin typeface="宋体" panose="02010600030101010101" pitchFamily="2" charset="-122"/>
                <a:ea typeface="宋体" panose="02010600030101010101" pitchFamily="2" charset="-122"/>
              </a:rPr>
              <a:t>优劣点：迭代速度快，效果也好，但可能不收敛。</a:t>
            </a:r>
          </a:p>
          <a:p>
            <a:pPr>
              <a:lnSpc>
                <a:spcPct val="150000"/>
              </a:lnSpc>
            </a:pPr>
            <a:r>
              <a:rPr lang="zh-CN" altLang="zh-CN" dirty="0">
                <a:latin typeface="宋体" panose="02010600030101010101" pitchFamily="2" charset="-122"/>
                <a:ea typeface="宋体" panose="02010600030101010101" pitchFamily="2" charset="-122"/>
              </a:rPr>
              <a:t>迭代公式为：</a:t>
            </a:r>
          </a:p>
        </p:txBody>
      </p:sp>
      <p:pic>
        <p:nvPicPr>
          <p:cNvPr id="22" name="图片 21">
            <a:extLst>
              <a:ext uri="{FF2B5EF4-FFF2-40B4-BE49-F238E27FC236}">
                <a16:creationId xmlns:a16="http://schemas.microsoft.com/office/drawing/2014/main" id="{7DB51431-1463-4657-8AD9-652926087B6C}"/>
              </a:ext>
            </a:extLst>
          </p:cNvPr>
          <p:cNvPicPr/>
          <p:nvPr/>
        </p:nvPicPr>
        <p:blipFill>
          <a:blip r:embed="rId2"/>
          <a:stretch>
            <a:fillRect/>
          </a:stretch>
        </p:blipFill>
        <p:spPr>
          <a:xfrm>
            <a:off x="2371910" y="3933652"/>
            <a:ext cx="4832546" cy="2497220"/>
          </a:xfrm>
          <a:prstGeom prst="rect">
            <a:avLst/>
          </a:prstGeom>
        </p:spPr>
      </p:pic>
    </p:spTree>
    <p:extLst>
      <p:ext uri="{BB962C8B-B14F-4D97-AF65-F5344CB8AC3E}">
        <p14:creationId xmlns:p14="http://schemas.microsoft.com/office/powerpoint/2010/main" val="126879019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946931" y="1166918"/>
            <a:ext cx="10501460" cy="923330"/>
          </a:xfrm>
          <a:prstGeom prst="rect">
            <a:avLst/>
          </a:prstGeom>
          <a:noFill/>
        </p:spPr>
        <p:txBody>
          <a:bodyPr wrap="square" rtlCol="0">
            <a:spAutoFit/>
          </a:bodyPr>
          <a:lstStyle/>
          <a:p>
            <a:pPr>
              <a:lnSpc>
                <a:spcPct val="150000"/>
              </a:lnSpc>
              <a:spcBef>
                <a:spcPts val="600"/>
              </a:spcBef>
            </a:pPr>
            <a:r>
              <a:rPr lang="zh-CN" altLang="en-US" sz="2400" dirty="0">
                <a:latin typeface="宋体" panose="02010600030101010101" pitchFamily="2" charset="-122"/>
                <a:ea typeface="宋体" panose="02010600030101010101" pitchFamily="2" charset="-122"/>
              </a:rPr>
              <a:t>人脸识别使用自己创建的数据集，准确率为</a:t>
            </a:r>
            <a:r>
              <a:rPr lang="en-US" altLang="zh-CN" sz="2400" dirty="0">
                <a:latin typeface="宋体" panose="02010600030101010101" pitchFamily="2" charset="-122"/>
                <a:ea typeface="宋体" panose="02010600030101010101" pitchFamily="2" charset="-122"/>
              </a:rPr>
              <a:t>99%</a:t>
            </a:r>
            <a:r>
              <a:rPr lang="zh-CN" altLang="en-US" sz="2400" dirty="0">
                <a:latin typeface="宋体" panose="02010600030101010101" pitchFamily="2" charset="-122"/>
                <a:ea typeface="宋体" panose="02010600030101010101" pitchFamily="2" charset="-122"/>
              </a:rPr>
              <a:t>，测试准确率为</a:t>
            </a:r>
            <a:r>
              <a:rPr lang="en-US" altLang="zh-CN" sz="2400" dirty="0">
                <a:latin typeface="宋体" panose="02010600030101010101" pitchFamily="2" charset="-122"/>
                <a:ea typeface="宋体" panose="02010600030101010101" pitchFamily="2" charset="-122"/>
              </a:rPr>
              <a:t>98.5%</a:t>
            </a:r>
            <a:endParaRPr lang="zh-CN" altLang="zh-CN" sz="2400" dirty="0">
              <a:latin typeface="宋体" panose="02010600030101010101" pitchFamily="2" charset="-122"/>
              <a:ea typeface="宋体" panose="02010600030101010101" pitchFamily="2" charset="-122"/>
            </a:endParaRPr>
          </a:p>
          <a:p>
            <a:endParaRPr lang="zh-CN" altLang="en-US" dirty="0"/>
          </a:p>
        </p:txBody>
      </p:sp>
      <p:pic>
        <p:nvPicPr>
          <p:cNvPr id="6" name="图片 5">
            <a:extLst>
              <a:ext uri="{FF2B5EF4-FFF2-40B4-BE49-F238E27FC236}">
                <a16:creationId xmlns:a16="http://schemas.microsoft.com/office/drawing/2014/main" id="{42719E72-FFCB-4B5E-8806-2A1508F83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183" y="2357362"/>
            <a:ext cx="1414758" cy="1866277"/>
          </a:xfrm>
          <a:prstGeom prst="rect">
            <a:avLst/>
          </a:prstGeom>
        </p:spPr>
      </p:pic>
      <p:pic>
        <p:nvPicPr>
          <p:cNvPr id="8" name="图片 7">
            <a:extLst>
              <a:ext uri="{FF2B5EF4-FFF2-40B4-BE49-F238E27FC236}">
                <a16:creationId xmlns:a16="http://schemas.microsoft.com/office/drawing/2014/main" id="{892D7EEC-BB1A-4ACF-99A2-8E4A9D65F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786" y="2357361"/>
            <a:ext cx="1414759" cy="1866277"/>
          </a:xfrm>
          <a:prstGeom prst="rect">
            <a:avLst/>
          </a:prstGeom>
        </p:spPr>
      </p:pic>
      <p:sp>
        <p:nvSpPr>
          <p:cNvPr id="22" name="文本框 21">
            <a:extLst>
              <a:ext uri="{FF2B5EF4-FFF2-40B4-BE49-F238E27FC236}">
                <a16:creationId xmlns:a16="http://schemas.microsoft.com/office/drawing/2014/main" id="{9B6741A4-02A4-424A-BC84-3CAEEF5766D3}"/>
              </a:ext>
            </a:extLst>
          </p:cNvPr>
          <p:cNvSpPr txBox="1"/>
          <p:nvPr/>
        </p:nvSpPr>
        <p:spPr>
          <a:xfrm>
            <a:off x="4745375" y="4490754"/>
            <a:ext cx="4253940" cy="276999"/>
          </a:xfrm>
          <a:prstGeom prst="rect">
            <a:avLst/>
          </a:prstGeom>
          <a:noFill/>
        </p:spPr>
        <p:txBody>
          <a:bodyPr wrap="square" rtlCol="0">
            <a:spAutoFit/>
          </a:bodyPr>
          <a:lstStyle/>
          <a:p>
            <a:r>
              <a:rPr lang="zh-CN" altLang="en-US" sz="1200" dirty="0"/>
              <a:t>图</a:t>
            </a:r>
            <a:r>
              <a:rPr lang="en-US" altLang="zh-CN" sz="1200" dirty="0"/>
              <a:t>3.</a:t>
            </a:r>
            <a:r>
              <a:rPr lang="zh-CN" altLang="en-US" sz="1200" dirty="0"/>
              <a:t>数据集样本例图</a:t>
            </a:r>
          </a:p>
        </p:txBody>
      </p:sp>
      <p:pic>
        <p:nvPicPr>
          <p:cNvPr id="24" name="图片 23">
            <a:extLst>
              <a:ext uri="{FF2B5EF4-FFF2-40B4-BE49-F238E27FC236}">
                <a16:creationId xmlns:a16="http://schemas.microsoft.com/office/drawing/2014/main" id="{AE8D6762-DB30-4921-A756-3114FEBE8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292" y="2357360"/>
            <a:ext cx="1414758" cy="1866277"/>
          </a:xfrm>
          <a:prstGeom prst="rect">
            <a:avLst/>
          </a:prstGeom>
        </p:spPr>
      </p:pic>
      <p:pic>
        <p:nvPicPr>
          <p:cNvPr id="26" name="图片 25">
            <a:extLst>
              <a:ext uri="{FF2B5EF4-FFF2-40B4-BE49-F238E27FC236}">
                <a16:creationId xmlns:a16="http://schemas.microsoft.com/office/drawing/2014/main" id="{B1E238B3-A5C7-4840-985F-CAB18FA144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9981" y="2367246"/>
            <a:ext cx="1414758" cy="1866277"/>
          </a:xfrm>
          <a:prstGeom prst="rect">
            <a:avLst/>
          </a:prstGeom>
        </p:spPr>
      </p:pic>
    </p:spTree>
    <p:extLst>
      <p:ext uri="{BB962C8B-B14F-4D97-AF65-F5344CB8AC3E}">
        <p14:creationId xmlns:p14="http://schemas.microsoft.com/office/powerpoint/2010/main" val="4086148102"/>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618721" y="1441914"/>
            <a:ext cx="11293617" cy="4339650"/>
          </a:xfrm>
          <a:prstGeom prst="rect">
            <a:avLst/>
          </a:prstGeom>
          <a:noFill/>
        </p:spPr>
        <p:txBody>
          <a:bodyPr wrap="square" rtlCol="0">
            <a:spAutoFit/>
          </a:bodyPr>
          <a:lstStyle/>
          <a:p>
            <a:pPr>
              <a:lnSpc>
                <a:spcPct val="150000"/>
              </a:lnSpc>
            </a:pPr>
            <a:r>
              <a:rPr lang="zh-CN" altLang="en-US" sz="2800" b="1" dirty="0">
                <a:latin typeface="宋体" panose="02010600030101010101" pitchFamily="2" charset="-122"/>
                <a:ea typeface="宋体" panose="02010600030101010101" pitchFamily="2" charset="-122"/>
              </a:rPr>
              <a:t>人脸识别的步骤：</a:t>
            </a:r>
            <a:endParaRPr lang="en-US" altLang="zh-CN" sz="2800" b="1"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zh-CN" sz="2400" dirty="0">
                <a:latin typeface="宋体" panose="02010600030101010101" pitchFamily="2" charset="-122"/>
                <a:ea typeface="宋体" panose="02010600030101010101" pitchFamily="2" charset="-122"/>
              </a:rPr>
              <a:t>用</a:t>
            </a:r>
            <a:r>
              <a:rPr lang="en-US" altLang="zh-CN" sz="2400" dirty="0">
                <a:latin typeface="宋体" panose="02010600030101010101" pitchFamily="2" charset="-122"/>
                <a:ea typeface="宋体" panose="02010600030101010101" pitchFamily="2" charset="-122"/>
              </a:rPr>
              <a:t>OpenCV</a:t>
            </a:r>
            <a:r>
              <a:rPr lang="zh-CN" altLang="zh-CN" sz="2400" dirty="0">
                <a:latin typeface="宋体" panose="02010600030101010101" pitchFamily="2" charset="-122"/>
                <a:ea typeface="宋体" panose="02010600030101010101" pitchFamily="2" charset="-122"/>
              </a:rPr>
              <a:t>打开摄像头</a:t>
            </a:r>
          </a:p>
          <a:p>
            <a:pPr>
              <a:lnSpc>
                <a:spcPct val="150000"/>
              </a:lnSpc>
            </a:pPr>
            <a:r>
              <a:rPr lang="en-US" altLang="zh-CN" sz="2400" dirty="0">
                <a:latin typeface="宋体" panose="02010600030101010101" pitchFamily="2" charset="-122"/>
                <a:ea typeface="宋体" panose="02010600030101010101" pitchFamily="2" charset="-122"/>
              </a:rPr>
              <a:t>2.</a:t>
            </a:r>
            <a:r>
              <a:rPr lang="zh-CN" altLang="zh-CN" sz="2400" dirty="0">
                <a:latin typeface="宋体" panose="02010600030101010101" pitchFamily="2" charset="-122"/>
                <a:ea typeface="宋体" panose="02010600030101010101" pitchFamily="2" charset="-122"/>
              </a:rPr>
              <a:t>利用</a:t>
            </a:r>
            <a:r>
              <a:rPr lang="en-US" altLang="zh-CN" sz="2400" dirty="0">
                <a:latin typeface="宋体" panose="02010600030101010101" pitchFamily="2" charset="-122"/>
                <a:ea typeface="宋体" panose="02010600030101010101" pitchFamily="2" charset="-122"/>
              </a:rPr>
              <a:t>OpenCV</a:t>
            </a:r>
            <a:r>
              <a:rPr lang="zh-CN" altLang="zh-CN" sz="2400" dirty="0">
                <a:latin typeface="宋体" panose="02010600030101010101" pitchFamily="2" charset="-122"/>
                <a:ea typeface="宋体" panose="02010600030101010101" pitchFamily="2" charset="-122"/>
              </a:rPr>
              <a:t>自带的人脸探测器探测人脸</a:t>
            </a:r>
          </a:p>
          <a:p>
            <a:pPr>
              <a:lnSpc>
                <a:spcPct val="150000"/>
              </a:lnSpc>
            </a:pPr>
            <a:r>
              <a:rPr lang="en-US" altLang="zh-CN" sz="2400" dirty="0">
                <a:latin typeface="宋体" panose="02010600030101010101" pitchFamily="2" charset="-122"/>
                <a:ea typeface="宋体" panose="02010600030101010101" pitchFamily="2" charset="-122"/>
              </a:rPr>
              <a:t>3.</a:t>
            </a:r>
            <a:r>
              <a:rPr lang="zh-CN" altLang="zh-CN" sz="2400" dirty="0">
                <a:latin typeface="宋体" panose="02010600030101010101" pitchFamily="2" charset="-122"/>
                <a:ea typeface="宋体" panose="02010600030101010101" pitchFamily="2" charset="-122"/>
              </a:rPr>
              <a:t>采集不同人的人脸并准备数据集</a:t>
            </a:r>
          </a:p>
          <a:p>
            <a:pPr>
              <a:lnSpc>
                <a:spcPct val="150000"/>
              </a:lnSpc>
            </a:pP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对数据集进行预处理</a:t>
            </a:r>
          </a:p>
          <a:p>
            <a:pPr>
              <a:lnSpc>
                <a:spcPct val="150000"/>
              </a:lnSpc>
            </a:pPr>
            <a:r>
              <a:rPr lang="en-US" altLang="zh-CN" sz="2400" dirty="0">
                <a:latin typeface="宋体" panose="02010600030101010101" pitchFamily="2" charset="-122"/>
                <a:ea typeface="宋体" panose="02010600030101010101" pitchFamily="2" charset="-122"/>
              </a:rPr>
              <a:t>5.</a:t>
            </a:r>
            <a:r>
              <a:rPr lang="zh-CN" altLang="zh-CN" sz="2400" dirty="0">
                <a:latin typeface="宋体" panose="02010600030101010101" pitchFamily="2" charset="-122"/>
                <a:ea typeface="宋体" panose="02010600030101010101" pitchFamily="2" charset="-122"/>
              </a:rPr>
              <a:t>用自己的数据集训练神经网络模型用于人脸识别</a:t>
            </a:r>
          </a:p>
          <a:p>
            <a:pPr>
              <a:lnSpc>
                <a:spcPct val="150000"/>
              </a:lnSpc>
            </a:pPr>
            <a:r>
              <a:rPr lang="en-US" altLang="zh-CN" sz="2400" dirty="0">
                <a:latin typeface="宋体" panose="02010600030101010101" pitchFamily="2" charset="-122"/>
                <a:ea typeface="宋体" panose="02010600030101010101" pitchFamily="2" charset="-122"/>
              </a:rPr>
              <a:t>6.</a:t>
            </a:r>
            <a:r>
              <a:rPr lang="zh-CN" altLang="zh-CN" sz="2400" dirty="0">
                <a:latin typeface="宋体" panose="02010600030101010101" pitchFamily="2" charset="-122"/>
                <a:ea typeface="宋体" panose="02010600030101010101" pitchFamily="2" charset="-122"/>
              </a:rPr>
              <a:t>用训练好的数据集实现人脸识别</a:t>
            </a:r>
          </a:p>
          <a:p>
            <a:endParaRPr lang="zh-CN" altLang="en-US" dirty="0"/>
          </a:p>
        </p:txBody>
      </p:sp>
    </p:spTree>
    <p:extLst>
      <p:ext uri="{BB962C8B-B14F-4D97-AF65-F5344CB8AC3E}">
        <p14:creationId xmlns:p14="http://schemas.microsoft.com/office/powerpoint/2010/main" val="2889844549"/>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759125" y="2403238"/>
            <a:ext cx="11293617" cy="2690160"/>
          </a:xfrm>
          <a:prstGeom prst="rect">
            <a:avLst/>
          </a:prstGeom>
          <a:noFill/>
        </p:spPr>
        <p:txBody>
          <a:bodyPr wrap="square" rtlCol="0">
            <a:spAutoFit/>
          </a:bodyPr>
          <a:lstStyle/>
          <a:p>
            <a:pPr>
              <a:lnSpc>
                <a:spcPct val="200000"/>
              </a:lnSpc>
              <a:spcBef>
                <a:spcPts val="600"/>
              </a:spcBef>
              <a:spcAft>
                <a:spcPts val="600"/>
              </a:spcAft>
            </a:pPr>
            <a:r>
              <a:rPr lang="zh-CN" altLang="en-US" sz="2800" b="1" dirty="0">
                <a:latin typeface="宋体" panose="02010600030101010101" pitchFamily="2" charset="-122"/>
                <a:ea typeface="宋体" panose="02010600030101010101" pitchFamily="2" charset="-122"/>
              </a:rPr>
              <a:t>使用的</a:t>
            </a:r>
            <a:r>
              <a:rPr lang="zh-CN" altLang="zh-CN" sz="2800" b="1" dirty="0">
                <a:latin typeface="宋体" panose="02010600030101010101" pitchFamily="2" charset="-122"/>
                <a:ea typeface="宋体" panose="02010600030101010101" pitchFamily="2" charset="-122"/>
              </a:rPr>
              <a:t>人脸识别算法</a:t>
            </a:r>
            <a:r>
              <a:rPr lang="zh-CN" altLang="en-US" sz="2800" b="1" dirty="0">
                <a:latin typeface="宋体" panose="02010600030101010101" pitchFamily="2" charset="-122"/>
                <a:ea typeface="宋体" panose="02010600030101010101" pitchFamily="2" charset="-122"/>
              </a:rPr>
              <a:t>：</a:t>
            </a:r>
            <a:r>
              <a:rPr lang="zh-CN" altLang="zh-CN" sz="2800" b="1" dirty="0">
                <a:latin typeface="宋体" panose="02010600030101010101" pitchFamily="2" charset="-122"/>
                <a:ea typeface="宋体" panose="02010600030101010101" pitchFamily="2" charset="-122"/>
              </a:rPr>
              <a:t>特征脸法（</a:t>
            </a:r>
            <a:r>
              <a:rPr lang="en-US" altLang="zh-CN" sz="2800" b="1" dirty="0">
                <a:latin typeface="宋体" panose="02010600030101010101" pitchFamily="2" charset="-122"/>
                <a:ea typeface="宋体" panose="02010600030101010101" pitchFamily="2" charset="-122"/>
              </a:rPr>
              <a:t>Eigenface</a:t>
            </a:r>
            <a:r>
              <a:rPr lang="zh-CN" altLang="en-US" sz="2800" b="1" dirty="0">
                <a:latin typeface="宋体" panose="02010600030101010101" pitchFamily="2" charset="-122"/>
                <a:ea typeface="宋体" panose="02010600030101010101" pitchFamily="2" charset="-122"/>
              </a:rPr>
              <a:t>）</a:t>
            </a:r>
            <a:br>
              <a:rPr lang="en-US" altLang="zh-CN" dirty="0"/>
            </a:br>
            <a:r>
              <a:rPr lang="zh-CN" altLang="zh-CN" sz="2000" dirty="0">
                <a:latin typeface="宋体" panose="02010600030101010101" pitchFamily="2" charset="-122"/>
                <a:ea typeface="宋体" panose="02010600030101010101" pitchFamily="2" charset="-122"/>
              </a:rPr>
              <a:t>首先把一批人脸图像转换成一个特征向量集，称为“</a:t>
            </a:r>
            <a:r>
              <a:rPr lang="en-US" altLang="zh-CN" sz="2000" dirty="0">
                <a:latin typeface="宋体" panose="02010600030101010101" pitchFamily="2" charset="-122"/>
                <a:ea typeface="宋体" panose="02010600030101010101" pitchFamily="2" charset="-122"/>
              </a:rPr>
              <a:t>Eigenfaces”</a:t>
            </a:r>
            <a:r>
              <a:rPr lang="zh-CN" altLang="zh-CN" sz="2000" dirty="0">
                <a:latin typeface="宋体" panose="02010600030101010101" pitchFamily="2" charset="-122"/>
                <a:ea typeface="宋体" panose="02010600030101010101" pitchFamily="2" charset="-122"/>
              </a:rPr>
              <a:t>，即</a:t>
            </a:r>
            <a:r>
              <a:rPr lang="en-US" altLang="zh-CN" sz="2000" dirty="0">
                <a:latin typeface="宋体" panose="02010600030101010101" pitchFamily="2" charset="-122"/>
                <a:ea typeface="宋体" panose="02010600030101010101" pitchFamily="2" charset="-122"/>
              </a:rPr>
              <a:t>“</a:t>
            </a:r>
            <a:r>
              <a:rPr lang="zh-CN" altLang="zh-CN" sz="2000" dirty="0">
                <a:latin typeface="宋体" panose="02010600030101010101" pitchFamily="2" charset="-122"/>
                <a:ea typeface="宋体" panose="02010600030101010101" pitchFamily="2" charset="-122"/>
              </a:rPr>
              <a:t>特征脸</a:t>
            </a:r>
            <a:r>
              <a:rPr lang="en-US" altLang="zh-CN" sz="2000" dirty="0">
                <a:latin typeface="宋体" panose="02010600030101010101" pitchFamily="2" charset="-122"/>
                <a:ea typeface="宋体" panose="02010600030101010101" pitchFamily="2" charset="-122"/>
              </a:rPr>
              <a:t>”</a:t>
            </a:r>
            <a:r>
              <a:rPr lang="zh-CN" altLang="zh-CN" sz="2000" dirty="0">
                <a:latin typeface="宋体" panose="02010600030101010101" pitchFamily="2" charset="-122"/>
                <a:ea typeface="宋体" panose="02010600030101010101" pitchFamily="2" charset="-122"/>
              </a:rPr>
              <a:t>，它们是最初训练图像集的基本组件。识别的过程是把一副新的图像投影到特征脸子空间，并通过它的投影点在子空间的位置以及投影线的长度来进行判定和识别。</a:t>
            </a:r>
          </a:p>
        </p:txBody>
      </p:sp>
    </p:spTree>
    <p:extLst>
      <p:ext uri="{BB962C8B-B14F-4D97-AF65-F5344CB8AC3E}">
        <p14:creationId xmlns:p14="http://schemas.microsoft.com/office/powerpoint/2010/main" val="4172442141"/>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618721" y="1329309"/>
            <a:ext cx="11293617" cy="1508105"/>
          </a:xfrm>
          <a:prstGeom prst="rect">
            <a:avLst/>
          </a:prstGeom>
          <a:noFill/>
        </p:spPr>
        <p:txBody>
          <a:bodyPr wrap="square" rtlCol="0">
            <a:spAutoFit/>
          </a:bodyPr>
          <a:lstStyle/>
          <a:p>
            <a:r>
              <a:rPr lang="zh-CN" altLang="zh-CN" sz="2000" b="1" dirty="0">
                <a:latin typeface="宋体" panose="02010600030101010101" pitchFamily="2" charset="-122"/>
                <a:ea typeface="宋体" panose="02010600030101010101" pitchFamily="2" charset="-122"/>
              </a:rPr>
              <a:t>人脸识别优化算法：</a:t>
            </a:r>
            <a:r>
              <a:rPr lang="en-US" altLang="zh-CN" sz="2000" b="1" dirty="0">
                <a:latin typeface="宋体" panose="02010600030101010101" pitchFamily="2" charset="-122"/>
                <a:ea typeface="宋体" panose="02010600030101010101" pitchFamily="2" charset="-122"/>
              </a:rPr>
              <a:t>SGD</a:t>
            </a:r>
            <a:r>
              <a:rPr lang="zh-CN" altLang="zh-CN" sz="2000" b="1" dirty="0">
                <a:latin typeface="宋体" panose="02010600030101010101" pitchFamily="2" charset="-122"/>
                <a:ea typeface="宋体" panose="02010600030101010101" pitchFamily="2" charset="-122"/>
              </a:rPr>
              <a:t>优化算法</a:t>
            </a:r>
          </a:p>
          <a:p>
            <a:r>
              <a:rPr lang="zh-CN" altLang="zh-CN" dirty="0">
                <a:latin typeface="宋体" panose="02010600030101010101" pitchFamily="2" charset="-122"/>
                <a:ea typeface="宋体" panose="02010600030101010101" pitchFamily="2" charset="-122"/>
              </a:rPr>
              <a:t>随机梯度下降算法（</a:t>
            </a:r>
            <a:r>
              <a:rPr lang="en-US" altLang="zh-CN" dirty="0">
                <a:latin typeface="宋体" panose="02010600030101010101" pitchFamily="2" charset="-122"/>
                <a:ea typeface="宋体" panose="02010600030101010101" pitchFamily="2" charset="-122"/>
              </a:rPr>
              <a:t>Stochastic gradient descent</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SGD</a:t>
            </a:r>
            <a:r>
              <a:rPr lang="zh-CN" altLang="zh-CN" dirty="0">
                <a:latin typeface="宋体" panose="02010600030101010101" pitchFamily="2" charset="-122"/>
                <a:ea typeface="宋体" panose="02010600030101010101" pitchFamily="2" charset="-122"/>
              </a:rPr>
              <a:t>）在神经网络模型训练中，是一种很常见的优化算法。这种算法是基于梯度下降算法产生的。</a:t>
            </a:r>
          </a:p>
          <a:p>
            <a:r>
              <a:rPr lang="zh-CN" altLang="zh-CN" dirty="0">
                <a:latin typeface="宋体" panose="02010600030101010101" pitchFamily="2" charset="-122"/>
                <a:ea typeface="宋体" panose="02010600030101010101" pitchFamily="2" charset="-122"/>
              </a:rPr>
              <a:t>这个算法的流程就是在每次更新的时候使用一个样本进行梯度下降，所谓的随机二字，就是说我们可以随机用一个样本来表示所有的样本，来调整超参数</a:t>
            </a:r>
            <a:r>
              <a:rPr lang="en-US" altLang="zh-CN" dirty="0">
                <a:latin typeface="宋体" panose="02010600030101010101" pitchFamily="2" charset="-122"/>
                <a:ea typeface="宋体" panose="02010600030101010101" pitchFamily="2" charset="-122"/>
              </a:rPr>
              <a:t> θ \</a:t>
            </a:r>
            <a:r>
              <a:rPr lang="en-US" altLang="zh-CN" dirty="0" err="1">
                <a:latin typeface="宋体" panose="02010600030101010101" pitchFamily="2" charset="-122"/>
                <a:ea typeface="宋体" panose="02010600030101010101" pitchFamily="2" charset="-122"/>
              </a:rPr>
              <a:t>thetaθ</a:t>
            </a: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，算法的公式如下所示：</a:t>
            </a:r>
          </a:p>
        </p:txBody>
      </p:sp>
      <p:pic>
        <p:nvPicPr>
          <p:cNvPr id="15" name="图片 14">
            <a:extLst>
              <a:ext uri="{FF2B5EF4-FFF2-40B4-BE49-F238E27FC236}">
                <a16:creationId xmlns:a16="http://schemas.microsoft.com/office/drawing/2014/main" id="{C0F57E6A-3076-4825-84B4-A5398DF244F3}"/>
              </a:ext>
            </a:extLst>
          </p:cNvPr>
          <p:cNvPicPr/>
          <p:nvPr/>
        </p:nvPicPr>
        <p:blipFill>
          <a:blip r:embed="rId2"/>
          <a:stretch>
            <a:fillRect/>
          </a:stretch>
        </p:blipFill>
        <p:spPr>
          <a:xfrm>
            <a:off x="1226597" y="3198830"/>
            <a:ext cx="8247340" cy="1216349"/>
          </a:xfrm>
          <a:prstGeom prst="rect">
            <a:avLst/>
          </a:prstGeom>
        </p:spPr>
      </p:pic>
      <p:sp>
        <p:nvSpPr>
          <p:cNvPr id="21" name="文本框 20">
            <a:extLst>
              <a:ext uri="{FF2B5EF4-FFF2-40B4-BE49-F238E27FC236}">
                <a16:creationId xmlns:a16="http://schemas.microsoft.com/office/drawing/2014/main" id="{C4BDA584-48B1-4CB4-A589-CED3569C9B8E}"/>
              </a:ext>
            </a:extLst>
          </p:cNvPr>
          <p:cNvSpPr txBox="1"/>
          <p:nvPr/>
        </p:nvSpPr>
        <p:spPr>
          <a:xfrm>
            <a:off x="618721" y="4610928"/>
            <a:ext cx="11293617" cy="1200329"/>
          </a:xfrm>
          <a:prstGeom prst="rect">
            <a:avLst/>
          </a:prstGeom>
          <a:noFill/>
        </p:spPr>
        <p:txBody>
          <a:bodyPr wrap="square" rtlCol="0">
            <a:spAutoFit/>
          </a:bodyPr>
          <a:lstStyle/>
          <a:p>
            <a:r>
              <a:rPr lang="zh-CN" altLang="zh-CN" dirty="0">
                <a:latin typeface="宋体" panose="02010600030101010101" pitchFamily="2" charset="-122"/>
                <a:ea typeface="宋体" panose="02010600030101010101" pitchFamily="2" charset="-122"/>
              </a:rPr>
              <a:t>因为这个样本是随机的，所以每次迭代没有办法得到一个准确的梯度，这样一来虽然每一次迭代得到的损失函数不一定是朝着全局最优方向，但是大体的方向还是朝着全局最优解的方向靠近，直到最后，得到的结果通常就会在全局最优解的附近。这种算法相比普通的梯度下降算法，收敛的速度更快，所以在一般神经网络模型训练中，随机梯度下降算法</a:t>
            </a:r>
            <a:r>
              <a:rPr lang="en-US" altLang="zh-CN" dirty="0">
                <a:latin typeface="宋体" panose="02010600030101010101" pitchFamily="2" charset="-122"/>
                <a:ea typeface="宋体" panose="02010600030101010101" pitchFamily="2" charset="-122"/>
              </a:rPr>
              <a:t> SGD </a:t>
            </a:r>
            <a:r>
              <a:rPr lang="zh-CN" altLang="zh-CN" dirty="0">
                <a:latin typeface="宋体" panose="02010600030101010101" pitchFamily="2" charset="-122"/>
                <a:ea typeface="宋体" panose="02010600030101010101" pitchFamily="2" charset="-122"/>
              </a:rPr>
              <a:t>是一种非常常见的优化算法。</a:t>
            </a:r>
          </a:p>
        </p:txBody>
      </p:sp>
    </p:spTree>
    <p:extLst>
      <p:ext uri="{BB962C8B-B14F-4D97-AF65-F5344CB8AC3E}">
        <p14:creationId xmlns:p14="http://schemas.microsoft.com/office/powerpoint/2010/main" val="3734653709"/>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BD51FAB2-F14D-4FFD-9072-1248D3F58E7D}"/>
              </a:ext>
            </a:extLst>
          </p:cNvPr>
          <p:cNvSpPr txBox="1"/>
          <p:nvPr/>
        </p:nvSpPr>
        <p:spPr>
          <a:xfrm>
            <a:off x="5422131" y="1284844"/>
            <a:ext cx="5467547" cy="5262979"/>
          </a:xfrm>
          <a:prstGeom prst="rect">
            <a:avLst/>
          </a:prstGeom>
          <a:noFill/>
        </p:spPr>
        <p:txBody>
          <a:bodyPr wrap="square" rtlCol="0">
            <a:spAutoFit/>
          </a:bodyPr>
          <a:lstStyle/>
          <a:p>
            <a:r>
              <a:rPr lang="en-US" altLang="zh-CN" sz="1600" dirty="0"/>
              <a:t>1.Addnewpace.py</a:t>
            </a:r>
          </a:p>
          <a:p>
            <a:r>
              <a:rPr lang="zh-CN" altLang="en-US" sz="1600" dirty="0"/>
              <a:t>添加人脸，从摄像头捕获照片并保存</a:t>
            </a:r>
            <a:endParaRPr lang="en-US" altLang="zh-CN" sz="1600" dirty="0"/>
          </a:p>
          <a:p>
            <a:r>
              <a:rPr lang="en-US" altLang="zh-CN" sz="1600" dirty="0"/>
              <a:t>2.cnn.py</a:t>
            </a:r>
          </a:p>
          <a:p>
            <a:r>
              <a:rPr lang="zh-CN" altLang="en-US" sz="1600" dirty="0"/>
              <a:t>情绪识别神经网络模型</a:t>
            </a:r>
            <a:endParaRPr lang="en-US" altLang="zh-CN" sz="1600" dirty="0"/>
          </a:p>
          <a:p>
            <a:r>
              <a:rPr lang="en-US" altLang="zh-CN" sz="1600" dirty="0"/>
              <a:t>3.data-load.py</a:t>
            </a:r>
          </a:p>
          <a:p>
            <a:r>
              <a:rPr lang="zh-CN" altLang="en-US" sz="1600" dirty="0"/>
              <a:t>处理人脸表情数据集</a:t>
            </a:r>
            <a:r>
              <a:rPr lang="en-US" altLang="zh-CN" sz="1600" dirty="0"/>
              <a:t>fer2013</a:t>
            </a:r>
          </a:p>
          <a:p>
            <a:r>
              <a:rPr lang="en-US" altLang="zh-CN" sz="1600" dirty="0"/>
              <a:t>4.gui.py</a:t>
            </a:r>
          </a:p>
          <a:p>
            <a:r>
              <a:rPr lang="zh-CN" altLang="en-US" sz="1600" dirty="0"/>
              <a:t>界面</a:t>
            </a:r>
            <a:endParaRPr lang="en-US" altLang="zh-CN" sz="1600" dirty="0"/>
          </a:p>
          <a:p>
            <a:r>
              <a:rPr lang="en-US" altLang="zh-CN" sz="1600" dirty="0"/>
              <a:t>5.predict_emotionandface_image.py</a:t>
            </a:r>
          </a:p>
          <a:p>
            <a:r>
              <a:rPr lang="zh-CN" altLang="en-US" sz="1600" dirty="0"/>
              <a:t>识别图片人脸和情绪</a:t>
            </a:r>
            <a:endParaRPr lang="en-US" altLang="zh-CN" sz="1600" dirty="0"/>
          </a:p>
          <a:p>
            <a:r>
              <a:rPr lang="en-US" altLang="zh-CN" sz="1600" dirty="0"/>
              <a:t>6. predict_emotionandface_video.py</a:t>
            </a:r>
          </a:p>
          <a:p>
            <a:r>
              <a:rPr lang="zh-CN" altLang="en-US" sz="1600" dirty="0"/>
              <a:t>通过摄像头实时识别人脸和情绪</a:t>
            </a:r>
            <a:endParaRPr lang="en-US" altLang="zh-CN" sz="1600" dirty="0"/>
          </a:p>
          <a:p>
            <a:r>
              <a:rPr lang="en-US" altLang="zh-CN" sz="1600" dirty="0"/>
              <a:t>7.prepareDataset.py</a:t>
            </a:r>
          </a:p>
          <a:p>
            <a:r>
              <a:rPr lang="zh-CN" altLang="en-US" sz="1600" dirty="0"/>
              <a:t>定义一些图像处理的函数集合，包括检测人脸，直方图均衡化处理等</a:t>
            </a:r>
            <a:endParaRPr lang="en-US" altLang="zh-CN" sz="1600" dirty="0"/>
          </a:p>
          <a:p>
            <a:r>
              <a:rPr lang="en-US" altLang="zh-CN" sz="1600" dirty="0"/>
              <a:t>8.train_face_regonise.py</a:t>
            </a:r>
          </a:p>
          <a:p>
            <a:r>
              <a:rPr lang="zh-CN" altLang="en-US" sz="1600" dirty="0"/>
              <a:t>训练人脸识别</a:t>
            </a:r>
            <a:endParaRPr lang="en-US" altLang="zh-CN" sz="1600" dirty="0"/>
          </a:p>
          <a:p>
            <a:r>
              <a:rPr lang="en-US" altLang="zh-CN" sz="1600" dirty="0"/>
              <a:t>9.train_fer2013.py</a:t>
            </a:r>
          </a:p>
          <a:p>
            <a:r>
              <a:rPr lang="zh-CN" altLang="en-US" sz="1600" dirty="0"/>
              <a:t>训练情绪识别</a:t>
            </a:r>
            <a:endParaRPr lang="en-US" altLang="zh-CN" sz="1600" dirty="0"/>
          </a:p>
          <a:p>
            <a:r>
              <a:rPr lang="en-US" altLang="zh-CN" sz="1600" dirty="0"/>
              <a:t>10.train_fer2013_monitor</a:t>
            </a:r>
          </a:p>
          <a:p>
            <a:r>
              <a:rPr lang="zh-CN" altLang="en-US" sz="1600" dirty="0"/>
              <a:t>训练情绪识别的自定义回调函数</a:t>
            </a:r>
            <a:endParaRPr lang="en-US" altLang="zh-CN" sz="1600" dirty="0"/>
          </a:p>
        </p:txBody>
      </p:sp>
      <p:pic>
        <p:nvPicPr>
          <p:cNvPr id="4" name="图片 3">
            <a:extLst>
              <a:ext uri="{FF2B5EF4-FFF2-40B4-BE49-F238E27FC236}">
                <a16:creationId xmlns:a16="http://schemas.microsoft.com/office/drawing/2014/main" id="{53920AB8-17B3-41F7-8243-1D54E9235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09" y="1382171"/>
            <a:ext cx="3379694" cy="5068323"/>
          </a:xfrm>
          <a:prstGeom prst="rect">
            <a:avLst/>
          </a:prstGeom>
        </p:spPr>
      </p:pic>
    </p:spTree>
    <p:extLst>
      <p:ext uri="{BB962C8B-B14F-4D97-AF65-F5344CB8AC3E}">
        <p14:creationId xmlns:p14="http://schemas.microsoft.com/office/powerpoint/2010/main" val="1877907853"/>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17A136D-10B2-4712-BA90-AE60DC9B0FEB}"/>
              </a:ext>
            </a:extLst>
          </p:cNvPr>
          <p:cNvGrpSpPr/>
          <p:nvPr/>
        </p:nvGrpSpPr>
        <p:grpSpPr>
          <a:xfrm>
            <a:off x="6281290" y="2241450"/>
            <a:ext cx="3793579" cy="2375100"/>
            <a:chOff x="6281290" y="1722622"/>
            <a:chExt cx="3793579" cy="2375100"/>
          </a:xfrm>
        </p:grpSpPr>
        <p:grpSp>
          <p:nvGrpSpPr>
            <p:cNvPr id="76" name="组合 75"/>
            <p:cNvGrpSpPr/>
            <p:nvPr/>
          </p:nvGrpSpPr>
          <p:grpSpPr>
            <a:xfrm>
              <a:off x="6281290" y="1722622"/>
              <a:ext cx="3793579" cy="592932"/>
              <a:chOff x="5180762" y="1341138"/>
              <a:chExt cx="3793579" cy="592932"/>
            </a:xfrm>
          </p:grpSpPr>
          <p:sp>
            <p:nvSpPr>
              <p:cNvPr id="51" name="Freeform 11"/>
              <p:cNvSpPr>
                <a:spLocks/>
              </p:cNvSpPr>
              <p:nvPr/>
            </p:nvSpPr>
            <p:spPr bwMode="auto">
              <a:xfrm>
                <a:off x="5303349" y="1341138"/>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F47349"/>
              </a:solidFill>
              <a:ln>
                <a:noFill/>
              </a:ln>
            </p:spPr>
            <p:txBody>
              <a:bodyPr lIns="68562" tIns="34281" rIns="68562" bIns="34281"/>
              <a:lstStyle/>
              <a:p>
                <a:endParaRPr lang="zh-CN" altLang="en-US"/>
              </a:p>
            </p:txBody>
          </p:sp>
          <p:sp>
            <p:nvSpPr>
              <p:cNvPr id="52" name="Freeform 10"/>
              <p:cNvSpPr>
                <a:spLocks/>
              </p:cNvSpPr>
              <p:nvPr/>
            </p:nvSpPr>
            <p:spPr bwMode="auto">
              <a:xfrm>
                <a:off x="5180762" y="1407814"/>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47349"/>
              </a:solidFill>
              <a:ln w="10" cap="flat" cmpd="sng">
                <a:solidFill>
                  <a:srgbClr val="A8A9AD"/>
                </a:solidFill>
                <a:round/>
                <a:headEnd/>
                <a:tailEnd/>
              </a:ln>
            </p:spPr>
            <p:txBody>
              <a:bodyPr lIns="68562" tIns="34281" rIns="68562" bIns="34281"/>
              <a:lstStyle/>
              <a:p>
                <a:endParaRPr lang="zh-CN" altLang="en-US"/>
              </a:p>
            </p:txBody>
          </p:sp>
          <p:sp>
            <p:nvSpPr>
              <p:cNvPr id="53" name="Rectangle 12"/>
              <p:cNvSpPr>
                <a:spLocks noChangeArrowheads="1"/>
              </p:cNvSpPr>
              <p:nvPr/>
            </p:nvSpPr>
            <p:spPr bwMode="auto">
              <a:xfrm>
                <a:off x="5367617" y="1341139"/>
                <a:ext cx="540333" cy="553640"/>
              </a:xfrm>
              <a:prstGeom prst="rect">
                <a:avLst/>
              </a:prstGeom>
              <a:solidFill>
                <a:srgbClr val="F47349"/>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63" name="TextBox 105"/>
              <p:cNvSpPr txBox="1">
                <a:spLocks noChangeArrowheads="1"/>
              </p:cNvSpPr>
              <p:nvPr/>
            </p:nvSpPr>
            <p:spPr bwMode="auto">
              <a:xfrm>
                <a:off x="6065051" y="1454247"/>
                <a:ext cx="1369569"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anose="020B0503020204020204" pitchFamily="34" charset="-122"/>
                    <a:ea typeface="微软雅黑" panose="020B0503020204020204" pitchFamily="34" charset="-122"/>
                  </a:rPr>
                  <a:t>项目背景</a:t>
                </a:r>
              </a:p>
            </p:txBody>
          </p:sp>
          <p:sp>
            <p:nvSpPr>
              <p:cNvPr id="64" name="TextBox 106"/>
              <p:cNvSpPr txBox="1">
                <a:spLocks noChangeArrowheads="1"/>
              </p:cNvSpPr>
              <p:nvPr/>
            </p:nvSpPr>
            <p:spPr bwMode="auto">
              <a:xfrm>
                <a:off x="5448548" y="1373285"/>
                <a:ext cx="427004"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A</a:t>
                </a:r>
                <a:endParaRPr lang="zh-CN" altLang="en-US" sz="3000" b="1" dirty="0">
                  <a:solidFill>
                    <a:srgbClr val="FFFFFF"/>
                  </a:solidFill>
                  <a:latin typeface="微软雅黑" pitchFamily="34" charset="-122"/>
                  <a:ea typeface="微软雅黑" pitchFamily="34" charset="-122"/>
                </a:endParaRPr>
              </a:p>
            </p:txBody>
          </p:sp>
        </p:grpSp>
        <p:grpSp>
          <p:nvGrpSpPr>
            <p:cNvPr id="77" name="组合 76"/>
            <p:cNvGrpSpPr/>
            <p:nvPr/>
          </p:nvGrpSpPr>
          <p:grpSpPr>
            <a:xfrm>
              <a:off x="6281290" y="2614302"/>
              <a:ext cx="3793579" cy="592931"/>
              <a:chOff x="5694561" y="2088852"/>
              <a:chExt cx="3793579" cy="592931"/>
            </a:xfrm>
          </p:grpSpPr>
          <p:sp>
            <p:nvSpPr>
              <p:cNvPr id="54" name="Freeform 11"/>
              <p:cNvSpPr>
                <a:spLocks/>
              </p:cNvSpPr>
              <p:nvPr/>
            </p:nvSpPr>
            <p:spPr bwMode="auto">
              <a:xfrm>
                <a:off x="5817148" y="2088852"/>
                <a:ext cx="668870" cy="8453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2918B"/>
              </a:solidFill>
              <a:ln>
                <a:noFill/>
              </a:ln>
            </p:spPr>
            <p:txBody>
              <a:bodyPr lIns="68562" tIns="34281" rIns="68562" bIns="34281"/>
              <a:lstStyle/>
              <a:p>
                <a:endParaRPr lang="zh-CN" altLang="en-US"/>
              </a:p>
            </p:txBody>
          </p:sp>
          <p:sp>
            <p:nvSpPr>
              <p:cNvPr id="55" name="Freeform 10"/>
              <p:cNvSpPr>
                <a:spLocks/>
              </p:cNvSpPr>
              <p:nvPr/>
            </p:nvSpPr>
            <p:spPr bwMode="auto">
              <a:xfrm>
                <a:off x="5694561" y="2155527"/>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02918B"/>
              </a:solidFill>
              <a:ln w="10" cap="flat" cmpd="sng">
                <a:solidFill>
                  <a:srgbClr val="A8A9AD"/>
                </a:solidFill>
                <a:round/>
                <a:headEnd/>
                <a:tailEnd/>
              </a:ln>
            </p:spPr>
            <p:txBody>
              <a:bodyPr lIns="68562" tIns="34281" rIns="68562" bIns="34281"/>
              <a:lstStyle/>
              <a:p>
                <a:endParaRPr lang="zh-CN" altLang="en-US"/>
              </a:p>
            </p:txBody>
          </p:sp>
          <p:sp>
            <p:nvSpPr>
              <p:cNvPr id="56" name="Rectangle 12"/>
              <p:cNvSpPr>
                <a:spLocks noChangeArrowheads="1"/>
              </p:cNvSpPr>
              <p:nvPr/>
            </p:nvSpPr>
            <p:spPr bwMode="auto">
              <a:xfrm>
                <a:off x="5881416" y="2088852"/>
                <a:ext cx="540333" cy="553641"/>
              </a:xfrm>
              <a:prstGeom prst="rect">
                <a:avLst/>
              </a:prstGeom>
              <a:solidFill>
                <a:srgbClr val="02918B"/>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65" name="TextBox 108"/>
              <p:cNvSpPr txBox="1">
                <a:spLocks noChangeArrowheads="1"/>
              </p:cNvSpPr>
              <p:nvPr/>
            </p:nvSpPr>
            <p:spPr bwMode="auto">
              <a:xfrm>
                <a:off x="6578850" y="2224583"/>
                <a:ext cx="2673818"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项目概述</a:t>
                </a:r>
              </a:p>
            </p:txBody>
          </p:sp>
          <p:sp>
            <p:nvSpPr>
              <p:cNvPr id="66" name="TextBox 109"/>
              <p:cNvSpPr txBox="1">
                <a:spLocks noChangeArrowheads="1"/>
              </p:cNvSpPr>
              <p:nvPr/>
            </p:nvSpPr>
            <p:spPr bwMode="auto">
              <a:xfrm>
                <a:off x="5962347" y="2104330"/>
                <a:ext cx="401356"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B</a:t>
                </a:r>
                <a:endParaRPr lang="zh-CN" altLang="en-US" sz="3000" b="1" dirty="0">
                  <a:solidFill>
                    <a:srgbClr val="FFFFFF"/>
                  </a:solidFill>
                  <a:latin typeface="微软雅黑" pitchFamily="34" charset="-122"/>
                  <a:ea typeface="微软雅黑" pitchFamily="34" charset="-122"/>
                </a:endParaRPr>
              </a:p>
            </p:txBody>
          </p:sp>
        </p:grpSp>
        <p:grpSp>
          <p:nvGrpSpPr>
            <p:cNvPr id="78" name="组合 77"/>
            <p:cNvGrpSpPr/>
            <p:nvPr/>
          </p:nvGrpSpPr>
          <p:grpSpPr>
            <a:xfrm>
              <a:off x="6281290" y="3505981"/>
              <a:ext cx="3793579" cy="591741"/>
              <a:chOff x="5862527" y="3014841"/>
              <a:chExt cx="3793579" cy="591741"/>
            </a:xfrm>
          </p:grpSpPr>
          <p:sp>
            <p:nvSpPr>
              <p:cNvPr id="57" name="Freeform 11"/>
              <p:cNvSpPr>
                <a:spLocks/>
              </p:cNvSpPr>
              <p:nvPr/>
            </p:nvSpPr>
            <p:spPr bwMode="auto">
              <a:xfrm>
                <a:off x="5985114" y="3014841"/>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E44B42"/>
              </a:solidFill>
              <a:ln>
                <a:noFill/>
              </a:ln>
            </p:spPr>
            <p:txBody>
              <a:bodyPr lIns="68562" tIns="34281" rIns="68562" bIns="34281"/>
              <a:lstStyle/>
              <a:p>
                <a:endParaRPr lang="zh-CN" altLang="en-US"/>
              </a:p>
            </p:txBody>
          </p:sp>
          <p:sp>
            <p:nvSpPr>
              <p:cNvPr id="58" name="Freeform 10"/>
              <p:cNvSpPr>
                <a:spLocks/>
              </p:cNvSpPr>
              <p:nvPr/>
            </p:nvSpPr>
            <p:spPr bwMode="auto">
              <a:xfrm>
                <a:off x="5862527" y="3080326"/>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E44B42"/>
              </a:solidFill>
              <a:ln w="10" cap="flat" cmpd="sng">
                <a:solidFill>
                  <a:srgbClr val="A8A9AD"/>
                </a:solidFill>
                <a:round/>
                <a:headEnd/>
                <a:tailEnd/>
              </a:ln>
            </p:spPr>
            <p:txBody>
              <a:bodyPr lIns="68562" tIns="34281" rIns="68562" bIns="34281"/>
              <a:lstStyle/>
              <a:p>
                <a:endParaRPr lang="zh-CN" altLang="en-US"/>
              </a:p>
            </p:txBody>
          </p:sp>
          <p:sp>
            <p:nvSpPr>
              <p:cNvPr id="59" name="Rectangle 12"/>
              <p:cNvSpPr>
                <a:spLocks noChangeArrowheads="1"/>
              </p:cNvSpPr>
              <p:nvPr/>
            </p:nvSpPr>
            <p:spPr bwMode="auto">
              <a:xfrm>
                <a:off x="6049382" y="3014842"/>
                <a:ext cx="540333" cy="553640"/>
              </a:xfrm>
              <a:prstGeom prst="rect">
                <a:avLst/>
              </a:prstGeom>
              <a:solidFill>
                <a:srgbClr val="E44B42"/>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67" name="TextBox 115"/>
              <p:cNvSpPr txBox="1">
                <a:spLocks noChangeArrowheads="1"/>
              </p:cNvSpPr>
              <p:nvPr/>
            </p:nvSpPr>
            <p:spPr bwMode="auto">
              <a:xfrm>
                <a:off x="6746816" y="3110091"/>
                <a:ext cx="2673818"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项目实现</a:t>
                </a:r>
              </a:p>
            </p:txBody>
          </p:sp>
          <p:sp>
            <p:nvSpPr>
              <p:cNvPr id="68" name="TextBox 116"/>
              <p:cNvSpPr txBox="1">
                <a:spLocks noChangeArrowheads="1"/>
              </p:cNvSpPr>
              <p:nvPr/>
            </p:nvSpPr>
            <p:spPr bwMode="auto">
              <a:xfrm>
                <a:off x="6130313" y="3029129"/>
                <a:ext cx="398150"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C</a:t>
                </a:r>
                <a:endParaRPr lang="zh-CN" altLang="en-US" sz="3000" b="1" dirty="0">
                  <a:solidFill>
                    <a:srgbClr val="FFFFFF"/>
                  </a:solidFill>
                  <a:latin typeface="微软雅黑" pitchFamily="34" charset="-122"/>
                  <a:ea typeface="微软雅黑" pitchFamily="34" charset="-122"/>
                </a:endParaRPr>
              </a:p>
            </p:txBody>
          </p:sp>
        </p:grpSp>
      </p:grpSp>
      <p:sp>
        <p:nvSpPr>
          <p:cNvPr id="37" name="Freeform 5"/>
          <p:cNvSpPr>
            <a:spLocks/>
          </p:cNvSpPr>
          <p:nvPr/>
        </p:nvSpPr>
        <p:spPr bwMode="auto">
          <a:xfrm rot="10800000">
            <a:off x="2258306" y="2279387"/>
            <a:ext cx="2551826" cy="22616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38" name="原创设计师QQ5858324           _7"/>
          <p:cNvGrpSpPr/>
          <p:nvPr/>
        </p:nvGrpSpPr>
        <p:grpSpPr>
          <a:xfrm rot="5400000">
            <a:off x="2584392" y="2313135"/>
            <a:ext cx="1899658" cy="2143378"/>
            <a:chOff x="4468733" y="2771468"/>
            <a:chExt cx="1487127" cy="1677919"/>
          </a:xfrm>
        </p:grpSpPr>
        <p:sp>
          <p:nvSpPr>
            <p:cNvPr id="39"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41" name="原创设计师QQ5858324           _6"/>
          <p:cNvSpPr/>
          <p:nvPr>
            <p:custDataLst>
              <p:tags r:id="rId1"/>
            </p:custDataLst>
          </p:nvPr>
        </p:nvSpPr>
        <p:spPr>
          <a:xfrm>
            <a:off x="2117131" y="3939566"/>
            <a:ext cx="296130" cy="296130"/>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42" name="原创设计师QQ5858324           _7"/>
          <p:cNvSpPr/>
          <p:nvPr>
            <p:custDataLst>
              <p:tags r:id="rId2"/>
            </p:custDataLst>
          </p:nvPr>
        </p:nvSpPr>
        <p:spPr>
          <a:xfrm>
            <a:off x="4562051" y="4052282"/>
            <a:ext cx="296130" cy="296130"/>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43" name="原创设计师QQ5858324         _8"/>
          <p:cNvSpPr/>
          <p:nvPr>
            <p:custDataLst>
              <p:tags r:id="rId3"/>
            </p:custDataLst>
          </p:nvPr>
        </p:nvSpPr>
        <p:spPr>
          <a:xfrm>
            <a:off x="2019722" y="2321240"/>
            <a:ext cx="430510" cy="430510"/>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44" name="TextBox 42"/>
          <p:cNvSpPr txBox="1"/>
          <p:nvPr/>
        </p:nvSpPr>
        <p:spPr>
          <a:xfrm>
            <a:off x="2901944" y="2970697"/>
            <a:ext cx="1421236" cy="769441"/>
          </a:xfrm>
          <a:prstGeom prst="rect">
            <a:avLst/>
          </a:prstGeom>
          <a:noFill/>
        </p:spPr>
        <p:txBody>
          <a:bodyPr wrap="square" rtlCol="0">
            <a:spAutoFit/>
          </a:bodyPr>
          <a:lstStyle/>
          <a:p>
            <a:r>
              <a:rPr lang="zh-CN" altLang="en-US" sz="4400" b="1" dirty="0">
                <a:solidFill>
                  <a:schemeClr val="bg1"/>
                </a:solidFill>
                <a:latin typeface="微软雅黑" pitchFamily="34" charset="-122"/>
                <a:ea typeface="微软雅黑" pitchFamily="34" charset="-122"/>
              </a:rPr>
              <a:t>目录</a:t>
            </a:r>
            <a:endParaRPr lang="zh-CN" altLang="zh-CN" sz="4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97304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750"/>
                                        <p:tgtEl>
                                          <p:spTgt spid="37"/>
                                        </p:tgtEl>
                                      </p:cBhvr>
                                    </p:animEffect>
                                  </p:childTnLst>
                                </p:cTn>
                              </p:par>
                              <p:par>
                                <p:cTn id="8" presetID="2" presetClass="entr" presetSubtype="4" accel="40000" decel="4000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1000" fill="hold"/>
                                        <p:tgtEl>
                                          <p:spTgt spid="38"/>
                                        </p:tgtEl>
                                        <p:attrNameLst>
                                          <p:attrName>ppt_x</p:attrName>
                                        </p:attrNameLst>
                                      </p:cBhvr>
                                      <p:tavLst>
                                        <p:tav tm="0">
                                          <p:val>
                                            <p:strVal val="#ppt_x"/>
                                          </p:val>
                                        </p:tav>
                                        <p:tav tm="100000">
                                          <p:val>
                                            <p:strVal val="#ppt_x"/>
                                          </p:val>
                                        </p:tav>
                                      </p:tavLst>
                                    </p:anim>
                                    <p:anim calcmode="lin" valueType="num">
                                      <p:cBhvr additive="base">
                                        <p:cTn id="11" dur="1000" fill="hold"/>
                                        <p:tgtEl>
                                          <p:spTgt spid="38"/>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44"/>
                                        </p:tgtEl>
                                        <p:attrNameLst>
                                          <p:attrName>style.visibility</p:attrName>
                                        </p:attrNameLst>
                                      </p:cBhvr>
                                      <p:to>
                                        <p:strVal val="visible"/>
                                      </p:to>
                                    </p:set>
                                    <p:anim by="(-#ppt_w*2)" calcmode="lin" valueType="num">
                                      <p:cBhvr rctx="PPT">
                                        <p:cTn id="15" dur="375" autoRev="1" fill="hold">
                                          <p:stCondLst>
                                            <p:cond delay="0"/>
                                          </p:stCondLst>
                                        </p:cTn>
                                        <p:tgtEl>
                                          <p:spTgt spid="44"/>
                                        </p:tgtEl>
                                        <p:attrNameLst>
                                          <p:attrName>ppt_w</p:attrName>
                                        </p:attrNameLst>
                                      </p:cBhvr>
                                    </p:anim>
                                    <p:anim by="(#ppt_w*0.50)" calcmode="lin" valueType="num">
                                      <p:cBhvr>
                                        <p:cTn id="16" dur="375" decel="50000" autoRev="1" fill="hold">
                                          <p:stCondLst>
                                            <p:cond delay="0"/>
                                          </p:stCondLst>
                                        </p:cTn>
                                        <p:tgtEl>
                                          <p:spTgt spid="44"/>
                                        </p:tgtEl>
                                        <p:attrNameLst>
                                          <p:attrName>ppt_x</p:attrName>
                                        </p:attrNameLst>
                                      </p:cBhvr>
                                    </p:anim>
                                    <p:anim from="(-#ppt_h/2)" to="(#ppt_y)" calcmode="lin" valueType="num">
                                      <p:cBhvr>
                                        <p:cTn id="17" dur="750" fill="hold">
                                          <p:stCondLst>
                                            <p:cond delay="0"/>
                                          </p:stCondLst>
                                        </p:cTn>
                                        <p:tgtEl>
                                          <p:spTgt spid="44"/>
                                        </p:tgtEl>
                                        <p:attrNameLst>
                                          <p:attrName>ppt_y</p:attrName>
                                        </p:attrNameLst>
                                      </p:cBhvr>
                                    </p:anim>
                                    <p:animRot by="21600000">
                                      <p:cBhvr>
                                        <p:cTn id="18" dur="750" fill="hold">
                                          <p:stCondLst>
                                            <p:cond delay="0"/>
                                          </p:stCondLst>
                                        </p:cTn>
                                        <p:tgtEl>
                                          <p:spTgt spid="44"/>
                                        </p:tgtEl>
                                        <p:attrNameLst>
                                          <p:attrName>r</p:attrName>
                                        </p:attrNameLst>
                                      </p:cBhvr>
                                    </p:animRot>
                                  </p:childTnLst>
                                </p:cTn>
                              </p:par>
                            </p:childTnLst>
                          </p:cTn>
                        </p:par>
                        <p:par>
                          <p:cTn id="19" fill="hold">
                            <p:stCondLst>
                              <p:cond delay="1825"/>
                            </p:stCondLst>
                            <p:childTnLst>
                              <p:par>
                                <p:cTn id="20" presetID="2" presetClass="entr" presetSubtype="12"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750" fill="hold"/>
                                        <p:tgtEl>
                                          <p:spTgt spid="43"/>
                                        </p:tgtEl>
                                        <p:attrNameLst>
                                          <p:attrName>ppt_x</p:attrName>
                                        </p:attrNameLst>
                                      </p:cBhvr>
                                      <p:tavLst>
                                        <p:tav tm="0">
                                          <p:val>
                                            <p:strVal val="0-#ppt_w/2"/>
                                          </p:val>
                                        </p:tav>
                                        <p:tav tm="100000">
                                          <p:val>
                                            <p:strVal val="#ppt_x"/>
                                          </p:val>
                                        </p:tav>
                                      </p:tavLst>
                                    </p:anim>
                                    <p:anim calcmode="lin" valueType="num">
                                      <p:cBhvr additive="base">
                                        <p:cTn id="23" dur="750" fill="hold"/>
                                        <p:tgtEl>
                                          <p:spTgt spid="4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750" fill="hold"/>
                                        <p:tgtEl>
                                          <p:spTgt spid="41"/>
                                        </p:tgtEl>
                                        <p:attrNameLst>
                                          <p:attrName>ppt_x</p:attrName>
                                        </p:attrNameLst>
                                      </p:cBhvr>
                                      <p:tavLst>
                                        <p:tav tm="0">
                                          <p:val>
                                            <p:strVal val="#ppt_x"/>
                                          </p:val>
                                        </p:tav>
                                        <p:tav tm="100000">
                                          <p:val>
                                            <p:strVal val="#ppt_x"/>
                                          </p:val>
                                        </p:tav>
                                      </p:tavLst>
                                    </p:anim>
                                    <p:anim calcmode="lin" valueType="num">
                                      <p:cBhvr additive="base">
                                        <p:cTn id="27" dur="75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3"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750" fill="hold"/>
                                        <p:tgtEl>
                                          <p:spTgt spid="42"/>
                                        </p:tgtEl>
                                        <p:attrNameLst>
                                          <p:attrName>ppt_x</p:attrName>
                                        </p:attrNameLst>
                                      </p:cBhvr>
                                      <p:tavLst>
                                        <p:tav tm="0">
                                          <p:val>
                                            <p:strVal val="1+#ppt_w/2"/>
                                          </p:val>
                                        </p:tav>
                                        <p:tav tm="100000">
                                          <p:val>
                                            <p:strVal val="#ppt_x"/>
                                          </p:val>
                                        </p:tav>
                                      </p:tavLst>
                                    </p:anim>
                                    <p:anim calcmode="lin" valueType="num">
                                      <p:cBhvr additive="base">
                                        <p:cTn id="31" dur="75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2" grpId="0" animBg="1"/>
      <p:bldP spid="43" grpId="0" animBg="1"/>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618721" y="1200477"/>
            <a:ext cx="11293617" cy="1200329"/>
          </a:xfrm>
          <a:prstGeom prst="rect">
            <a:avLst/>
          </a:prstGeom>
          <a:noFill/>
        </p:spPr>
        <p:txBody>
          <a:bodyPr wrap="square" rtlCol="0">
            <a:spAutoFit/>
          </a:bodyPr>
          <a:lstStyle/>
          <a:p>
            <a:r>
              <a:rPr lang="zh-CN" altLang="en-US" dirty="0"/>
              <a:t>接口设计：</a:t>
            </a:r>
            <a:endParaRPr lang="en-US" altLang="zh-CN" dirty="0"/>
          </a:p>
          <a:p>
            <a:endParaRPr lang="en-US" altLang="zh-CN" dirty="0"/>
          </a:p>
          <a:p>
            <a:endParaRPr lang="en-US" altLang="zh-CN" dirty="0"/>
          </a:p>
          <a:p>
            <a:endParaRPr lang="en-US" altLang="zh-CN" dirty="0"/>
          </a:p>
        </p:txBody>
      </p:sp>
      <p:sp>
        <p:nvSpPr>
          <p:cNvPr id="2" name="Rectangle 1">
            <a:extLst>
              <a:ext uri="{FF2B5EF4-FFF2-40B4-BE49-F238E27FC236}">
                <a16:creationId xmlns:a16="http://schemas.microsoft.com/office/drawing/2014/main" id="{BA231FAF-FC19-4C5C-BA62-4710B9C10754}"/>
              </a:ext>
            </a:extLst>
          </p:cNvPr>
          <p:cNvSpPr>
            <a:spLocks noChangeArrowheads="1"/>
          </p:cNvSpPr>
          <p:nvPr/>
        </p:nvSpPr>
        <p:spPr bwMode="auto">
          <a:xfrm>
            <a:off x="721341" y="1723600"/>
            <a:ext cx="957272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def </a:t>
            </a:r>
            <a:r>
              <a:rPr kumimoji="0" lang="zh-CN" altLang="zh-CN" sz="9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creat_video</a:t>
            </a:r>
            <a:r>
              <a:rPr kumimoji="0" lang="zh-CN" altLang="zh-CN" sz="9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9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9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cam = cv2.VideoCapture(</a:t>
            </a:r>
            <a:r>
              <a:rPr kumimoji="0" lang="zh-CN" altLang="zh-CN" sz="9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0</a:t>
            </a:r>
            <a:r>
              <a:rPr kumimoji="0" lang="zh-CN" altLang="zh-CN" sz="9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DE4DAD8D-08A7-4721-A03D-478386EE1AAB}"/>
              </a:ext>
            </a:extLst>
          </p:cNvPr>
          <p:cNvSpPr txBox="1"/>
          <p:nvPr/>
        </p:nvSpPr>
        <p:spPr>
          <a:xfrm>
            <a:off x="625605" y="2178054"/>
            <a:ext cx="9572729" cy="1200329"/>
          </a:xfrm>
          <a:prstGeom prst="rect">
            <a:avLst/>
          </a:prstGeom>
          <a:noFill/>
        </p:spPr>
        <p:txBody>
          <a:bodyPr wrap="square" rtlCol="0">
            <a:spAutoFit/>
          </a:bodyPr>
          <a:lstStyle/>
          <a:p>
            <a:r>
              <a:rPr lang="zh-CN" altLang="en-US" dirty="0"/>
              <a:t>无参数</a:t>
            </a:r>
            <a:endParaRPr lang="en-US" altLang="zh-CN" dirty="0"/>
          </a:p>
          <a:p>
            <a:r>
              <a:rPr lang="zh-CN" altLang="en-US" dirty="0"/>
              <a:t>无返回值</a:t>
            </a:r>
            <a:endParaRPr lang="en-US" altLang="zh-CN" dirty="0"/>
          </a:p>
          <a:p>
            <a:r>
              <a:rPr lang="zh-CN" altLang="en-US" dirty="0"/>
              <a:t>实现的功能：</a:t>
            </a:r>
            <a:endParaRPr lang="en-US" altLang="zh-CN" dirty="0"/>
          </a:p>
          <a:p>
            <a:r>
              <a:rPr lang="zh-CN" altLang="en-US" dirty="0"/>
              <a:t>打开摄像头，获取图像，识别图像中的人脸和情绪</a:t>
            </a:r>
          </a:p>
        </p:txBody>
      </p:sp>
      <p:sp>
        <p:nvSpPr>
          <p:cNvPr id="5" name="Rectangle 2">
            <a:extLst>
              <a:ext uri="{FF2B5EF4-FFF2-40B4-BE49-F238E27FC236}">
                <a16:creationId xmlns:a16="http://schemas.microsoft.com/office/drawing/2014/main" id="{DDD59B41-CA48-4508-8556-AEA435F04C92}"/>
              </a:ext>
            </a:extLst>
          </p:cNvPr>
          <p:cNvSpPr>
            <a:spLocks noChangeArrowheads="1"/>
          </p:cNvSpPr>
          <p:nvPr/>
        </p:nvSpPr>
        <p:spPr bwMode="auto">
          <a:xfrm>
            <a:off x="740233" y="4295559"/>
            <a:ext cx="9675349" cy="2308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def </a:t>
            </a:r>
            <a:r>
              <a:rPr kumimoji="0" lang="zh-CN" altLang="zh-CN" sz="9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photoface_gg</a:t>
            </a:r>
            <a:r>
              <a:rPr kumimoji="0" lang="zh-CN" altLang="zh-CN" sz="9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(image_path):</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30379F1F-3CB3-41AD-9B00-4FAD78789D14}"/>
              </a:ext>
            </a:extLst>
          </p:cNvPr>
          <p:cNvSpPr txBox="1"/>
          <p:nvPr/>
        </p:nvSpPr>
        <p:spPr>
          <a:xfrm>
            <a:off x="655314" y="4735496"/>
            <a:ext cx="9280421" cy="1200329"/>
          </a:xfrm>
          <a:prstGeom prst="rect">
            <a:avLst/>
          </a:prstGeom>
          <a:noFill/>
        </p:spPr>
        <p:txBody>
          <a:bodyPr wrap="square" rtlCol="0">
            <a:spAutoFit/>
          </a:bodyPr>
          <a:lstStyle/>
          <a:p>
            <a:r>
              <a:rPr lang="zh-CN" altLang="en-US" dirty="0"/>
              <a:t>传入参数</a:t>
            </a:r>
            <a:r>
              <a:rPr lang="en-US" altLang="zh-CN" dirty="0" err="1"/>
              <a:t>image_path</a:t>
            </a:r>
            <a:r>
              <a:rPr lang="zh-CN" altLang="en-US" dirty="0"/>
              <a:t>图片路径</a:t>
            </a:r>
            <a:endParaRPr lang="en-US" altLang="zh-CN" dirty="0"/>
          </a:p>
          <a:p>
            <a:r>
              <a:rPr lang="zh-CN" altLang="en-US" dirty="0"/>
              <a:t>返回值：返回处理后的图像，返回模型预测后的结果</a:t>
            </a:r>
            <a:endParaRPr lang="en-US" altLang="zh-CN" dirty="0"/>
          </a:p>
          <a:p>
            <a:r>
              <a:rPr lang="zh-CN" altLang="en-US" dirty="0"/>
              <a:t>实现功能：</a:t>
            </a:r>
            <a:endParaRPr lang="en-US" altLang="zh-CN" dirty="0"/>
          </a:p>
          <a:p>
            <a:r>
              <a:rPr lang="zh-CN" altLang="en-US" dirty="0"/>
              <a:t>根据传入的图片识别人脸和情绪</a:t>
            </a:r>
          </a:p>
        </p:txBody>
      </p:sp>
      <p:sp>
        <p:nvSpPr>
          <p:cNvPr id="7" name="矩形 6">
            <a:extLst>
              <a:ext uri="{FF2B5EF4-FFF2-40B4-BE49-F238E27FC236}">
                <a16:creationId xmlns:a16="http://schemas.microsoft.com/office/drawing/2014/main" id="{331A3CC5-DB1F-4EFF-8F68-8B397548ACD1}"/>
              </a:ext>
            </a:extLst>
          </p:cNvPr>
          <p:cNvSpPr/>
          <p:nvPr/>
        </p:nvSpPr>
        <p:spPr>
          <a:xfrm>
            <a:off x="625605" y="3781462"/>
            <a:ext cx="1338828" cy="369332"/>
          </a:xfrm>
          <a:prstGeom prst="rect">
            <a:avLst/>
          </a:prstGeom>
        </p:spPr>
        <p:txBody>
          <a:bodyPr wrap="none">
            <a:spAutoFit/>
          </a:bodyPr>
          <a:lstStyle/>
          <a:p>
            <a:r>
              <a:rPr lang="zh-CN" altLang="en-US" dirty="0"/>
              <a:t>接口设计：</a:t>
            </a:r>
            <a:endParaRPr lang="en-US" altLang="zh-CN" dirty="0"/>
          </a:p>
        </p:txBody>
      </p:sp>
    </p:spTree>
    <p:extLst>
      <p:ext uri="{BB962C8B-B14F-4D97-AF65-F5344CB8AC3E}">
        <p14:creationId xmlns:p14="http://schemas.microsoft.com/office/powerpoint/2010/main" val="3313220121"/>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911933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98C8F641-F130-4EDD-9703-371530171608}"/>
              </a:ext>
            </a:extLst>
          </p:cNvPr>
          <p:cNvSpPr/>
          <p:nvPr/>
        </p:nvSpPr>
        <p:spPr>
          <a:xfrm>
            <a:off x="5963319" y="1368033"/>
            <a:ext cx="5387892" cy="369332"/>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a:t>
            </a:r>
            <a:endParaRPr lang="zh-CN" altLang="en-US" dirty="0"/>
          </a:p>
        </p:txBody>
      </p:sp>
      <p:sp>
        <p:nvSpPr>
          <p:cNvPr id="2" name="矩形 1">
            <a:extLst>
              <a:ext uri="{FF2B5EF4-FFF2-40B4-BE49-F238E27FC236}">
                <a16:creationId xmlns:a16="http://schemas.microsoft.com/office/drawing/2014/main" id="{3782A4D5-7444-4580-89B6-55B2873BCE9D}"/>
              </a:ext>
            </a:extLst>
          </p:cNvPr>
          <p:cNvSpPr/>
          <p:nvPr/>
        </p:nvSpPr>
        <p:spPr>
          <a:xfrm>
            <a:off x="551257" y="1370300"/>
            <a:ext cx="5387892" cy="369332"/>
          </a:xfrm>
          <a:prstGeom prst="rect">
            <a:avLst/>
          </a:prstGeom>
        </p:spPr>
        <p:txBody>
          <a:bodyPr wrap="square">
            <a:spAutoFit/>
          </a:bodyPr>
          <a:lstStyle/>
          <a:p>
            <a:pPr indent="266700"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情绪识别与人脸识别代码进行整合测试结果</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AC90E8C-0F8D-4710-A731-24AC3BF35376}"/>
              </a:ext>
            </a:extLst>
          </p:cNvPr>
          <p:cNvPicPr>
            <a:picLocks noChangeAspect="1"/>
          </p:cNvPicPr>
          <p:nvPr/>
        </p:nvPicPr>
        <p:blipFill>
          <a:blip r:embed="rId2"/>
          <a:stretch>
            <a:fillRect/>
          </a:stretch>
        </p:blipFill>
        <p:spPr>
          <a:xfrm>
            <a:off x="551257" y="1902841"/>
            <a:ext cx="5231772" cy="4126130"/>
          </a:xfrm>
          <a:prstGeom prst="rect">
            <a:avLst/>
          </a:prstGeom>
        </p:spPr>
      </p:pic>
      <p:pic>
        <p:nvPicPr>
          <p:cNvPr id="21" name="图片 20">
            <a:extLst>
              <a:ext uri="{FF2B5EF4-FFF2-40B4-BE49-F238E27FC236}">
                <a16:creationId xmlns:a16="http://schemas.microsoft.com/office/drawing/2014/main" id="{BB55F795-A0E3-4216-8A92-0CC2F3C4C8DD}"/>
              </a:ext>
            </a:extLst>
          </p:cNvPr>
          <p:cNvPicPr/>
          <p:nvPr/>
        </p:nvPicPr>
        <p:blipFill>
          <a:blip r:embed="rId3"/>
          <a:stretch>
            <a:fillRect/>
          </a:stretch>
        </p:blipFill>
        <p:spPr>
          <a:xfrm>
            <a:off x="5963319" y="1902841"/>
            <a:ext cx="5583810" cy="4137698"/>
          </a:xfrm>
          <a:prstGeom prst="rect">
            <a:avLst/>
          </a:prstGeom>
        </p:spPr>
      </p:pic>
    </p:spTree>
    <p:extLst>
      <p:ext uri="{BB962C8B-B14F-4D97-AF65-F5344CB8AC3E}">
        <p14:creationId xmlns:p14="http://schemas.microsoft.com/office/powerpoint/2010/main" val="378844477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BD51FAB2-F14D-4FFD-9072-1248D3F58E7D}"/>
              </a:ext>
            </a:extLst>
          </p:cNvPr>
          <p:cNvSpPr txBox="1"/>
          <p:nvPr/>
        </p:nvSpPr>
        <p:spPr>
          <a:xfrm>
            <a:off x="6495068" y="2413070"/>
            <a:ext cx="5467547" cy="2677656"/>
          </a:xfrm>
          <a:prstGeom prst="rect">
            <a:avLst/>
          </a:prstGeom>
          <a:noFill/>
        </p:spPr>
        <p:txBody>
          <a:bodyPr wrap="square" rtlCol="0">
            <a:spAutoFit/>
          </a:bodyPr>
          <a:lstStyle/>
          <a:p>
            <a:pPr>
              <a:lnSpc>
                <a:spcPct val="150000"/>
              </a:lnSpc>
              <a:spcBef>
                <a:spcPts val="600"/>
              </a:spcBef>
              <a:spcAft>
                <a:spcPts val="600"/>
              </a:spcAft>
            </a:pPr>
            <a:r>
              <a:rPr lang="en-US" altLang="zh-CN" dirty="0"/>
              <a:t>1.</a:t>
            </a:r>
            <a:r>
              <a:rPr lang="zh-CN" altLang="en-US" dirty="0"/>
              <a:t>点击“</a:t>
            </a:r>
            <a:r>
              <a:rPr lang="en-US" altLang="zh-CN" dirty="0"/>
              <a:t>upload photo</a:t>
            </a:r>
            <a:r>
              <a:rPr lang="zh-CN" altLang="en-US" dirty="0"/>
              <a:t>”可以从计算机中选择一张照片导入，若检测出人脸则会显示人脸姓名和情绪，右边显示各个情绪的概率，输出概率最大的情绪。</a:t>
            </a:r>
            <a:endParaRPr lang="en-US" altLang="zh-CN" dirty="0"/>
          </a:p>
          <a:p>
            <a:pPr>
              <a:lnSpc>
                <a:spcPct val="150000"/>
              </a:lnSpc>
              <a:spcBef>
                <a:spcPts val="600"/>
              </a:spcBef>
              <a:spcAft>
                <a:spcPts val="600"/>
              </a:spcAft>
            </a:pPr>
            <a:r>
              <a:rPr lang="en-US" altLang="zh-CN" dirty="0"/>
              <a:t>2.</a:t>
            </a:r>
            <a:r>
              <a:rPr lang="zh-CN" altLang="en-US" dirty="0"/>
              <a:t>点击“</a:t>
            </a:r>
            <a:r>
              <a:rPr lang="en-US" altLang="zh-CN" dirty="0"/>
              <a:t>open camera</a:t>
            </a:r>
            <a:r>
              <a:rPr lang="zh-CN" altLang="en-US" dirty="0"/>
              <a:t>”可以打开摄像头实时检测人脸做出人脸识别和情绪识别。</a:t>
            </a:r>
            <a:endParaRPr lang="en-US" altLang="zh-CN" dirty="0"/>
          </a:p>
          <a:p>
            <a:endParaRPr lang="zh-CN" altLang="en-US" dirty="0"/>
          </a:p>
        </p:txBody>
      </p:sp>
      <p:pic>
        <p:nvPicPr>
          <p:cNvPr id="21" name="Picture 25" descr="Screenshot from 2019-07-12 11-02-06">
            <a:extLst>
              <a:ext uri="{FF2B5EF4-FFF2-40B4-BE49-F238E27FC236}">
                <a16:creationId xmlns:a16="http://schemas.microsoft.com/office/drawing/2014/main" id="{4188E9C8-66FC-403A-B466-171589A56F70}"/>
              </a:ext>
            </a:extLst>
          </p:cNvPr>
          <p:cNvPicPr>
            <a:picLocks noChangeAspect="1"/>
          </p:cNvPicPr>
          <p:nvPr/>
        </p:nvPicPr>
        <p:blipFill>
          <a:blip r:embed="rId2"/>
          <a:stretch>
            <a:fillRect/>
          </a:stretch>
        </p:blipFill>
        <p:spPr>
          <a:xfrm>
            <a:off x="448638" y="1428665"/>
            <a:ext cx="5763260" cy="4820285"/>
          </a:xfrm>
          <a:prstGeom prst="rect">
            <a:avLst/>
          </a:prstGeom>
        </p:spPr>
      </p:pic>
    </p:spTree>
    <p:extLst>
      <p:ext uri="{BB962C8B-B14F-4D97-AF65-F5344CB8AC3E}">
        <p14:creationId xmlns:p14="http://schemas.microsoft.com/office/powerpoint/2010/main" val="170627500"/>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项目概述</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BD51FAB2-F14D-4FFD-9072-1248D3F58E7D}"/>
              </a:ext>
            </a:extLst>
          </p:cNvPr>
          <p:cNvSpPr txBox="1"/>
          <p:nvPr/>
        </p:nvSpPr>
        <p:spPr>
          <a:xfrm>
            <a:off x="5750350" y="2912691"/>
            <a:ext cx="5467547" cy="1296637"/>
          </a:xfrm>
          <a:prstGeom prst="rect">
            <a:avLst/>
          </a:prstGeom>
          <a:noFill/>
        </p:spPr>
        <p:txBody>
          <a:bodyPr wrap="square" rtlCol="0">
            <a:spAutoFit/>
          </a:bodyPr>
          <a:lstStyle/>
          <a:p>
            <a:pPr>
              <a:lnSpc>
                <a:spcPct val="150000"/>
              </a:lnSpc>
              <a:spcBef>
                <a:spcPts val="600"/>
              </a:spcBef>
              <a:spcAft>
                <a:spcPts val="600"/>
              </a:spcAft>
            </a:pPr>
            <a:r>
              <a:rPr lang="en-US" altLang="zh-CN" dirty="0"/>
              <a:t>3.</a:t>
            </a:r>
            <a:r>
              <a:rPr lang="zh-CN" altLang="en-US" dirty="0"/>
              <a:t>点击“</a:t>
            </a:r>
            <a:r>
              <a:rPr lang="en-US" altLang="zh-CN" dirty="0"/>
              <a:t>Add New Face</a:t>
            </a:r>
            <a:r>
              <a:rPr lang="zh-CN" altLang="en-US" dirty="0"/>
              <a:t>”会出现此弹窗，输入想添加的人脸姓名，再点击“</a:t>
            </a:r>
            <a:r>
              <a:rPr lang="en-US" altLang="zh-CN" dirty="0"/>
              <a:t>ok</a:t>
            </a:r>
            <a:r>
              <a:rPr lang="zh-CN" altLang="en-US" dirty="0"/>
              <a:t>”，会打开摄像头自动捕捉人脸并训练。</a:t>
            </a:r>
          </a:p>
        </p:txBody>
      </p:sp>
      <p:pic>
        <p:nvPicPr>
          <p:cNvPr id="21" name="Picture 3" descr="Screenshot from 2019-07-11 22-15-22">
            <a:extLst>
              <a:ext uri="{FF2B5EF4-FFF2-40B4-BE49-F238E27FC236}">
                <a16:creationId xmlns:a16="http://schemas.microsoft.com/office/drawing/2014/main" id="{2D22A0F1-9CF5-4A9C-8B34-BEBCC95A1385}"/>
              </a:ext>
            </a:extLst>
          </p:cNvPr>
          <p:cNvPicPr>
            <a:picLocks noChangeAspect="1"/>
          </p:cNvPicPr>
          <p:nvPr/>
        </p:nvPicPr>
        <p:blipFill>
          <a:blip r:embed="rId2"/>
          <a:stretch>
            <a:fillRect/>
          </a:stretch>
        </p:blipFill>
        <p:spPr>
          <a:xfrm>
            <a:off x="759125" y="2485073"/>
            <a:ext cx="3810000" cy="2533650"/>
          </a:xfrm>
          <a:prstGeom prst="rect">
            <a:avLst/>
          </a:prstGeom>
        </p:spPr>
      </p:pic>
    </p:spTree>
    <p:extLst>
      <p:ext uri="{BB962C8B-B14F-4D97-AF65-F5344CB8AC3E}">
        <p14:creationId xmlns:p14="http://schemas.microsoft.com/office/powerpoint/2010/main" val="1707388734"/>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矩形 13"/>
          <p:cNvSpPr/>
          <p:nvPr/>
        </p:nvSpPr>
        <p:spPr>
          <a:xfrm>
            <a:off x="0" y="1873463"/>
            <a:ext cx="12190414" cy="2420758"/>
          </a:xfrm>
          <a:prstGeom prst="rect">
            <a:avLst/>
          </a:prstGeom>
          <a:solidFill>
            <a:srgbClr val="E44B4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2A36"/>
              </a:solidFill>
            </a:endParaRPr>
          </a:p>
        </p:txBody>
      </p:sp>
      <p:sp>
        <p:nvSpPr>
          <p:cNvPr id="15" name="矩形 14"/>
          <p:cNvSpPr/>
          <p:nvPr/>
        </p:nvSpPr>
        <p:spPr>
          <a:xfrm>
            <a:off x="5296876" y="2599334"/>
            <a:ext cx="6401788" cy="923326"/>
          </a:xfrm>
          <a:prstGeom prst="rect">
            <a:avLst/>
          </a:prstGeom>
        </p:spPr>
        <p:txBody>
          <a:bodyPr wrap="square" lIns="91437" tIns="45718" rIns="91437" bIns="45718">
            <a:spAutoFit/>
          </a:bodyPr>
          <a:lstStyle/>
          <a:p>
            <a:r>
              <a:rPr lang="zh-CN" altLang="en-US" sz="5400" b="1" dirty="0">
                <a:solidFill>
                  <a:schemeClr val="bg1"/>
                </a:solidFill>
                <a:latin typeface="微软雅黑" pitchFamily="34" charset="-122"/>
                <a:ea typeface="微软雅黑" pitchFamily="34" charset="-122"/>
              </a:rPr>
              <a:t>项目分析</a:t>
            </a:r>
          </a:p>
        </p:txBody>
      </p:sp>
      <p:sp>
        <p:nvSpPr>
          <p:cNvPr id="16" name="Freeform 5"/>
          <p:cNvSpPr>
            <a:spLocks/>
          </p:cNvSpPr>
          <p:nvPr/>
        </p:nvSpPr>
        <p:spPr bwMode="auto">
          <a:xfrm rot="10800000">
            <a:off x="3260303" y="2302446"/>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17" name="原创设计师QQ5858324           _7"/>
          <p:cNvGrpSpPr/>
          <p:nvPr/>
        </p:nvGrpSpPr>
        <p:grpSpPr>
          <a:xfrm rot="5400000">
            <a:off x="3497954" y="2346741"/>
            <a:ext cx="1164734" cy="1314166"/>
            <a:chOff x="4468733" y="2771468"/>
            <a:chExt cx="1487127" cy="1677919"/>
          </a:xfrm>
        </p:grpSpPr>
        <p:sp>
          <p:nvSpPr>
            <p:cNvPr id="18"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20" name="原创设计师QQ5858324           _6"/>
          <p:cNvSpPr/>
          <p:nvPr>
            <p:custDataLst>
              <p:tags r:id="rId1"/>
            </p:custDataLst>
          </p:nvPr>
        </p:nvSpPr>
        <p:spPr>
          <a:xfrm>
            <a:off x="3221745" y="3444718"/>
            <a:ext cx="181566" cy="181566"/>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1" name="原创设计师QQ5858324           _7"/>
          <p:cNvSpPr/>
          <p:nvPr>
            <p:custDataLst>
              <p:tags r:id="rId2"/>
            </p:custDataLst>
          </p:nvPr>
        </p:nvSpPr>
        <p:spPr>
          <a:xfrm>
            <a:off x="4737404" y="3477732"/>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2" name="原创设计师QQ5858324         _8"/>
          <p:cNvSpPr/>
          <p:nvPr>
            <p:custDataLst>
              <p:tags r:id="rId3"/>
            </p:custDataLst>
          </p:nvPr>
        </p:nvSpPr>
        <p:spPr>
          <a:xfrm>
            <a:off x="3089766" y="2316164"/>
            <a:ext cx="263958" cy="263958"/>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23" name="TextBox 42"/>
          <p:cNvSpPr txBox="1"/>
          <p:nvPr/>
        </p:nvSpPr>
        <p:spPr>
          <a:xfrm>
            <a:off x="3746947" y="2520447"/>
            <a:ext cx="637398" cy="923330"/>
          </a:xfrm>
          <a:prstGeom prst="rect">
            <a:avLst/>
          </a:prstGeom>
          <a:noFill/>
        </p:spPr>
        <p:txBody>
          <a:bodyPr wrap="square" rtlCol="0">
            <a:spAutoFit/>
          </a:bodyPr>
          <a:lstStyle/>
          <a:p>
            <a:r>
              <a:rPr lang="en-US" altLang="zh-CN" sz="5400" b="1" dirty="0">
                <a:solidFill>
                  <a:schemeClr val="bg1"/>
                </a:solidFill>
                <a:latin typeface="微软雅黑" pitchFamily="34" charset="-122"/>
                <a:ea typeface="微软雅黑" pitchFamily="34" charset="-122"/>
              </a:rPr>
              <a:t>C</a:t>
            </a:r>
            <a:endParaRPr lang="zh-CN" altLang="zh-CN" sz="5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2917363"/>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randombar(horizontal)">
                                      <p:cBhvr>
                                        <p:cTn id="14" dur="750"/>
                                        <p:tgtEl>
                                          <p:spTgt spid="16"/>
                                        </p:tgtEl>
                                      </p:cBhvr>
                                    </p:animEffect>
                                  </p:childTnLst>
                                </p:cTn>
                              </p:par>
                              <p:par>
                                <p:cTn id="15" presetID="2" presetClass="entr" presetSubtype="4" accel="40000" decel="4000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fill="hold"/>
                                        <p:tgtEl>
                                          <p:spTgt spid="17"/>
                                        </p:tgtEl>
                                        <p:attrNameLst>
                                          <p:attrName>ppt_x</p:attrName>
                                        </p:attrNameLst>
                                      </p:cBhvr>
                                      <p:tavLst>
                                        <p:tav tm="0">
                                          <p:val>
                                            <p:strVal val="#ppt_x"/>
                                          </p:val>
                                        </p:tav>
                                        <p:tav tm="100000">
                                          <p:val>
                                            <p:strVal val="#ppt_x"/>
                                          </p:val>
                                        </p:tav>
                                      </p:tavLst>
                                    </p:anim>
                                    <p:anim calcmode="lin" valueType="num">
                                      <p:cBhvr additive="base">
                                        <p:cTn id="18" dur="10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by="(-#ppt_w*2)" calcmode="lin" valueType="num">
                                      <p:cBhvr rctx="PPT">
                                        <p:cTn id="22" dur="375" autoRev="1" fill="hold">
                                          <p:stCondLst>
                                            <p:cond delay="0"/>
                                          </p:stCondLst>
                                        </p:cTn>
                                        <p:tgtEl>
                                          <p:spTgt spid="23"/>
                                        </p:tgtEl>
                                        <p:attrNameLst>
                                          <p:attrName>ppt_w</p:attrName>
                                        </p:attrNameLst>
                                      </p:cBhvr>
                                    </p:anim>
                                    <p:anim by="(#ppt_w*0.50)" calcmode="lin" valueType="num">
                                      <p:cBhvr>
                                        <p:cTn id="23" dur="375" decel="50000" autoRev="1" fill="hold">
                                          <p:stCondLst>
                                            <p:cond delay="0"/>
                                          </p:stCondLst>
                                        </p:cTn>
                                        <p:tgtEl>
                                          <p:spTgt spid="23"/>
                                        </p:tgtEl>
                                        <p:attrNameLst>
                                          <p:attrName>ppt_x</p:attrName>
                                        </p:attrNameLst>
                                      </p:cBhvr>
                                    </p:anim>
                                    <p:anim from="(-#ppt_h/2)" to="(#ppt_y)" calcmode="lin" valueType="num">
                                      <p:cBhvr>
                                        <p:cTn id="24" dur="750" fill="hold">
                                          <p:stCondLst>
                                            <p:cond delay="0"/>
                                          </p:stCondLst>
                                        </p:cTn>
                                        <p:tgtEl>
                                          <p:spTgt spid="23"/>
                                        </p:tgtEl>
                                        <p:attrNameLst>
                                          <p:attrName>ppt_y</p:attrName>
                                        </p:attrNameLst>
                                      </p:cBhvr>
                                    </p:anim>
                                    <p:animRot by="21600000">
                                      <p:cBhvr>
                                        <p:cTn id="25" dur="750" fill="hold">
                                          <p:stCondLst>
                                            <p:cond delay="0"/>
                                          </p:stCondLst>
                                        </p:cTn>
                                        <p:tgtEl>
                                          <p:spTgt spid="23"/>
                                        </p:tgtEl>
                                        <p:attrNameLst>
                                          <p:attrName>r</p:attrName>
                                        </p:attrNameLst>
                                      </p:cBhvr>
                                    </p:animRot>
                                  </p:childTnLst>
                                </p:cTn>
                              </p:par>
                              <p:par>
                                <p:cTn id="26" presetID="3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250" fill="hold"/>
                                        <p:tgtEl>
                                          <p:spTgt spid="15"/>
                                        </p:tgtEl>
                                        <p:attrNameLst>
                                          <p:attrName>ppt_w</p:attrName>
                                        </p:attrNameLst>
                                      </p:cBhvr>
                                      <p:tavLst>
                                        <p:tav tm="0">
                                          <p:val>
                                            <p:fltVal val="0"/>
                                          </p:val>
                                        </p:tav>
                                        <p:tav tm="100000">
                                          <p:val>
                                            <p:strVal val="#ppt_w"/>
                                          </p:val>
                                        </p:tav>
                                      </p:tavLst>
                                    </p:anim>
                                    <p:anim calcmode="lin" valueType="num">
                                      <p:cBhvr>
                                        <p:cTn id="29" dur="1250" fill="hold"/>
                                        <p:tgtEl>
                                          <p:spTgt spid="15"/>
                                        </p:tgtEl>
                                        <p:attrNameLst>
                                          <p:attrName>ppt_h</p:attrName>
                                        </p:attrNameLst>
                                      </p:cBhvr>
                                      <p:tavLst>
                                        <p:tav tm="0">
                                          <p:val>
                                            <p:fltVal val="0"/>
                                          </p:val>
                                        </p:tav>
                                        <p:tav tm="100000">
                                          <p:val>
                                            <p:strVal val="#ppt_h"/>
                                          </p:val>
                                        </p:tav>
                                      </p:tavLst>
                                    </p:anim>
                                    <p:anim calcmode="lin" valueType="num">
                                      <p:cBhvr>
                                        <p:cTn id="30" dur="1250" fill="hold"/>
                                        <p:tgtEl>
                                          <p:spTgt spid="15"/>
                                        </p:tgtEl>
                                        <p:attrNameLst>
                                          <p:attrName>style.rotation</p:attrName>
                                        </p:attrNameLst>
                                      </p:cBhvr>
                                      <p:tavLst>
                                        <p:tav tm="0">
                                          <p:val>
                                            <p:fltVal val="90"/>
                                          </p:val>
                                        </p:tav>
                                        <p:tav tm="100000">
                                          <p:val>
                                            <p:fltVal val="0"/>
                                          </p:val>
                                        </p:tav>
                                      </p:tavLst>
                                    </p:anim>
                                    <p:animEffect transition="in" filter="fade">
                                      <p:cBhvr>
                                        <p:cTn id="31" dur="1250"/>
                                        <p:tgtEl>
                                          <p:spTgt spid="15"/>
                                        </p:tgtEl>
                                      </p:cBhvr>
                                    </p:animEffect>
                                  </p:childTnLst>
                                </p:cTn>
                              </p:par>
                            </p:childTnLst>
                          </p:cTn>
                        </p:par>
                        <p:par>
                          <p:cTn id="32" fill="hold">
                            <p:stCondLst>
                              <p:cond delay="2750"/>
                            </p:stCondLst>
                            <p:childTnLst>
                              <p:par>
                                <p:cTn id="33" presetID="2" presetClass="entr" presetSubtype="1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0-#ppt_w/2"/>
                                          </p:val>
                                        </p:tav>
                                        <p:tav tm="100000">
                                          <p:val>
                                            <p:strVal val="#ppt_x"/>
                                          </p:val>
                                        </p:tav>
                                      </p:tavLst>
                                    </p:anim>
                                    <p:anim calcmode="lin" valueType="num">
                                      <p:cBhvr additive="base">
                                        <p:cTn id="36" dur="75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20" grpId="0" animBg="1"/>
      <p:bldP spid="21" grpId="0" animBg="1"/>
      <p:bldP spid="22"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87018" y="218440"/>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zh-CN" altLang="en-US" sz="3200" dirty="0">
                <a:solidFill>
                  <a:schemeClr val="bg1">
                    <a:lumMod val="50000"/>
                  </a:schemeClr>
                </a:solidFill>
              </a:rPr>
              <a:t>情绪识别</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梯形 6"/>
          <p:cNvSpPr/>
          <p:nvPr/>
        </p:nvSpPr>
        <p:spPr>
          <a:xfrm flipV="1">
            <a:off x="2682612" y="3241546"/>
            <a:ext cx="765041" cy="680652"/>
          </a:xfrm>
          <a:custGeom>
            <a:avLst/>
            <a:gdLst/>
            <a:ahLst/>
            <a:cxnLst/>
            <a:rect l="l" t="t" r="r" b="b"/>
            <a:pathLst>
              <a:path w="664036" h="590540">
                <a:moveTo>
                  <a:pt x="0" y="590540"/>
                </a:moveTo>
                <a:lnTo>
                  <a:pt x="664036" y="590540"/>
                </a:lnTo>
                <a:lnTo>
                  <a:pt x="664036" y="0"/>
                </a:lnTo>
                <a:lnTo>
                  <a:pt x="234846" y="0"/>
                </a:lnTo>
                <a:close/>
              </a:path>
            </a:pathLst>
          </a:cu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6" name="任意多边形 35"/>
          <p:cNvSpPr/>
          <p:nvPr/>
        </p:nvSpPr>
        <p:spPr>
          <a:xfrm>
            <a:off x="3377098" y="3241546"/>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18 h 891558"/>
              <a:gd name="connsiteX1" fmla="*/ 0 w 1036320"/>
              <a:gd name="connsiteY1" fmla="*/ 594378 h 891558"/>
              <a:gd name="connsiteX2" fmla="*/ 1036320 w 1036320"/>
              <a:gd name="connsiteY2" fmla="*/ 891558 h 891558"/>
              <a:gd name="connsiteX3" fmla="*/ 1036320 w 1036320"/>
              <a:gd name="connsiteY3" fmla="*/ 289578 h 891558"/>
              <a:gd name="connsiteX4" fmla="*/ 0 w 1036320"/>
              <a:gd name="connsiteY4" fmla="*/ 18 h 891558"/>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E44B4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7" name="五边形 36"/>
          <p:cNvSpPr/>
          <p:nvPr/>
        </p:nvSpPr>
        <p:spPr>
          <a:xfrm>
            <a:off x="4563386" y="3575268"/>
            <a:ext cx="6461839" cy="693859"/>
          </a:xfrm>
          <a:prstGeom prst="homePlate">
            <a:avLst/>
          </a:prstGeom>
          <a:solidFill>
            <a:srgbClr val="E44B42"/>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9" name="TextBox 58"/>
          <p:cNvSpPr txBox="1"/>
          <p:nvPr/>
        </p:nvSpPr>
        <p:spPr>
          <a:xfrm>
            <a:off x="3078401" y="3418554"/>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03</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62" name="任意多边形 61"/>
          <p:cNvSpPr/>
          <p:nvPr/>
        </p:nvSpPr>
        <p:spPr>
          <a:xfrm>
            <a:off x="3369436" y="2244197"/>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18 h 891558"/>
              <a:gd name="connsiteX1" fmla="*/ 0 w 1036320"/>
              <a:gd name="connsiteY1" fmla="*/ 594378 h 891558"/>
              <a:gd name="connsiteX2" fmla="*/ 1036320 w 1036320"/>
              <a:gd name="connsiteY2" fmla="*/ 891558 h 891558"/>
              <a:gd name="connsiteX3" fmla="*/ 1036320 w 1036320"/>
              <a:gd name="connsiteY3" fmla="*/ 289578 h 891558"/>
              <a:gd name="connsiteX4" fmla="*/ 0 w 1036320"/>
              <a:gd name="connsiteY4" fmla="*/ 18 h 891558"/>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02918B"/>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3" name="五边形 62"/>
          <p:cNvSpPr/>
          <p:nvPr/>
        </p:nvSpPr>
        <p:spPr>
          <a:xfrm>
            <a:off x="4381371" y="2569470"/>
            <a:ext cx="6270229" cy="693859"/>
          </a:xfrm>
          <a:prstGeom prst="homePlate">
            <a:avLst/>
          </a:prstGeom>
          <a:solidFill>
            <a:srgbClr val="02918B"/>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4" name="矩形 79"/>
          <p:cNvSpPr/>
          <p:nvPr/>
        </p:nvSpPr>
        <p:spPr>
          <a:xfrm>
            <a:off x="2334113" y="2247129"/>
            <a:ext cx="1212265" cy="680652"/>
          </a:xfrm>
          <a:custGeom>
            <a:avLst/>
            <a:gdLst/>
            <a:ahLst/>
            <a:cxnLst/>
            <a:rect l="l" t="t" r="r" b="b"/>
            <a:pathLst>
              <a:path w="1052216" h="590541">
                <a:moveTo>
                  <a:pt x="528119" y="0"/>
                </a:moveTo>
                <a:lnTo>
                  <a:pt x="1052216" y="0"/>
                </a:lnTo>
                <a:lnTo>
                  <a:pt x="1052216" y="590540"/>
                </a:lnTo>
                <a:lnTo>
                  <a:pt x="664036" y="590540"/>
                </a:lnTo>
                <a:lnTo>
                  <a:pt x="664036" y="590541"/>
                </a:lnTo>
                <a:lnTo>
                  <a:pt x="234846" y="590541"/>
                </a:lnTo>
                <a:lnTo>
                  <a:pt x="0" y="1"/>
                </a:lnTo>
                <a:lnTo>
                  <a:pt x="528119" y="1"/>
                </a:lnTo>
                <a:close/>
              </a:path>
            </a:pathLst>
          </a:cu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5" name="TextBox 64"/>
          <p:cNvSpPr txBox="1"/>
          <p:nvPr/>
        </p:nvSpPr>
        <p:spPr>
          <a:xfrm>
            <a:off x="3090879" y="2409349"/>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02</a:t>
            </a: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2865CE91-B071-44AE-A6D3-42F3A8955A44}"/>
              </a:ext>
            </a:extLst>
          </p:cNvPr>
          <p:cNvGrpSpPr/>
          <p:nvPr/>
        </p:nvGrpSpPr>
        <p:grpSpPr>
          <a:xfrm>
            <a:off x="1989755" y="1213039"/>
            <a:ext cx="8456318" cy="1027579"/>
            <a:chOff x="2065169" y="1966585"/>
            <a:chExt cx="8456318" cy="1027579"/>
          </a:xfrm>
        </p:grpSpPr>
        <p:sp>
          <p:nvSpPr>
            <p:cNvPr id="68" name="任意多边形 67"/>
            <p:cNvSpPr/>
            <p:nvPr/>
          </p:nvSpPr>
          <p:spPr>
            <a:xfrm>
              <a:off x="3396909" y="1966585"/>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18 h 891558"/>
                <a:gd name="connsiteX1" fmla="*/ 0 w 1036320"/>
                <a:gd name="connsiteY1" fmla="*/ 594378 h 891558"/>
                <a:gd name="connsiteX2" fmla="*/ 1036320 w 1036320"/>
                <a:gd name="connsiteY2" fmla="*/ 891558 h 891558"/>
                <a:gd name="connsiteX3" fmla="*/ 1036320 w 1036320"/>
                <a:gd name="connsiteY3" fmla="*/ 289578 h 891558"/>
                <a:gd name="connsiteX4" fmla="*/ 0 w 1036320"/>
                <a:gd name="connsiteY4" fmla="*/ 18 h 891558"/>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F4734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9" name="五边形 68"/>
            <p:cNvSpPr/>
            <p:nvPr/>
          </p:nvSpPr>
          <p:spPr>
            <a:xfrm>
              <a:off x="4433273" y="2300305"/>
              <a:ext cx="6088214" cy="693859"/>
            </a:xfrm>
            <a:prstGeom prst="homePlate">
              <a:avLst/>
            </a:prstGeom>
            <a:solidFill>
              <a:srgbClr val="F47349"/>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70" name="矩形 10"/>
            <p:cNvSpPr/>
            <p:nvPr/>
          </p:nvSpPr>
          <p:spPr>
            <a:xfrm>
              <a:off x="2065169" y="1968821"/>
              <a:ext cx="1598806" cy="680651"/>
            </a:xfrm>
            <a:custGeom>
              <a:avLst/>
              <a:gdLst/>
              <a:ahLst/>
              <a:cxnLst/>
              <a:rect l="l" t="t" r="r" b="b"/>
              <a:pathLst>
                <a:path w="1387724" h="590540">
                  <a:moveTo>
                    <a:pt x="0" y="0"/>
                  </a:moveTo>
                  <a:lnTo>
                    <a:pt x="451620" y="0"/>
                  </a:lnTo>
                  <a:lnTo>
                    <a:pt x="664036" y="0"/>
                  </a:lnTo>
                  <a:lnTo>
                    <a:pt x="1387724" y="0"/>
                  </a:lnTo>
                  <a:lnTo>
                    <a:pt x="1387724" y="590540"/>
                  </a:lnTo>
                  <a:lnTo>
                    <a:pt x="664036" y="590540"/>
                  </a:lnTo>
                  <a:lnTo>
                    <a:pt x="451620" y="590540"/>
                  </a:lnTo>
                  <a:lnTo>
                    <a:pt x="234846" y="590540"/>
                  </a:lnTo>
                  <a:close/>
                </a:path>
              </a:pathLst>
            </a:cu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71" name="TextBox 70"/>
            <p:cNvSpPr txBox="1"/>
            <p:nvPr/>
          </p:nvSpPr>
          <p:spPr>
            <a:xfrm>
              <a:off x="3140547" y="2096448"/>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01</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73" name="Rectangle 42"/>
            <p:cNvSpPr/>
            <p:nvPr/>
          </p:nvSpPr>
          <p:spPr>
            <a:xfrm flipH="1">
              <a:off x="4505285" y="2380836"/>
              <a:ext cx="2371413" cy="291862"/>
            </a:xfrm>
            <a:prstGeom prst="rect">
              <a:avLst/>
            </a:prstGeom>
            <a:noFill/>
            <a:ln w="12700" cap="flat" cmpd="sng" algn="ctr">
              <a:noFill/>
              <a:prstDash val="solid"/>
            </a:ln>
            <a:effectLst/>
          </p:spPr>
          <p:txBody>
            <a:bodyPr lIns="91433" tIns="0" rIns="91433" bIns="0" rtlCol="0" anchor="t"/>
            <a:lstStyle/>
            <a:p>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 name="组合 4">
            <a:extLst>
              <a:ext uri="{FF2B5EF4-FFF2-40B4-BE49-F238E27FC236}">
                <a16:creationId xmlns:a16="http://schemas.microsoft.com/office/drawing/2014/main" id="{6420985A-E4D0-4B18-ADAB-CBEAE8DCA44F}"/>
              </a:ext>
            </a:extLst>
          </p:cNvPr>
          <p:cNvGrpSpPr/>
          <p:nvPr/>
        </p:nvGrpSpPr>
        <p:grpSpPr>
          <a:xfrm>
            <a:off x="3065132" y="4235753"/>
            <a:ext cx="8068874" cy="1027579"/>
            <a:chOff x="3065132" y="4235753"/>
            <a:chExt cx="8068874" cy="1027579"/>
          </a:xfrm>
          <a:solidFill>
            <a:schemeClr val="accent3">
              <a:lumMod val="60000"/>
              <a:lumOff val="40000"/>
            </a:schemeClr>
          </a:solidFill>
        </p:grpSpPr>
        <p:sp>
          <p:nvSpPr>
            <p:cNvPr id="74" name="梯形 6"/>
            <p:cNvSpPr/>
            <p:nvPr/>
          </p:nvSpPr>
          <p:spPr>
            <a:xfrm flipV="1">
              <a:off x="3065132" y="4238895"/>
              <a:ext cx="691757" cy="680652"/>
            </a:xfrm>
            <a:custGeom>
              <a:avLst/>
              <a:gdLst/>
              <a:ahLst/>
              <a:cxnLst/>
              <a:rect l="l" t="t" r="r" b="b"/>
              <a:pathLst>
                <a:path w="664036" h="590540">
                  <a:moveTo>
                    <a:pt x="0" y="590540"/>
                  </a:moveTo>
                  <a:lnTo>
                    <a:pt x="664036" y="590540"/>
                  </a:lnTo>
                  <a:lnTo>
                    <a:pt x="664036" y="0"/>
                  </a:lnTo>
                  <a:lnTo>
                    <a:pt x="2348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75" name="任意多边形 74"/>
            <p:cNvSpPr/>
            <p:nvPr/>
          </p:nvSpPr>
          <p:spPr>
            <a:xfrm>
              <a:off x="3648320" y="4235753"/>
              <a:ext cx="683427"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18 h 891558"/>
                <a:gd name="connsiteX1" fmla="*/ 0 w 1036320"/>
                <a:gd name="connsiteY1" fmla="*/ 594378 h 891558"/>
                <a:gd name="connsiteX2" fmla="*/ 1036320 w 1036320"/>
                <a:gd name="connsiteY2" fmla="*/ 891558 h 891558"/>
                <a:gd name="connsiteX3" fmla="*/ 1036320 w 1036320"/>
                <a:gd name="connsiteY3" fmla="*/ 289578 h 891558"/>
                <a:gd name="connsiteX4" fmla="*/ 0 w 1036320"/>
                <a:gd name="connsiteY4" fmla="*/ 18 h 891558"/>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76" name="五边形 75"/>
            <p:cNvSpPr/>
            <p:nvPr/>
          </p:nvSpPr>
          <p:spPr>
            <a:xfrm>
              <a:off x="4298542" y="4569473"/>
              <a:ext cx="6835464" cy="693859"/>
            </a:xfrm>
            <a:prstGeom prst="homePlate">
              <a:avLst/>
            </a:prstGeom>
            <a:grp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pSp>
      <p:sp>
        <p:nvSpPr>
          <p:cNvPr id="77" name="TextBox 76"/>
          <p:cNvSpPr txBox="1"/>
          <p:nvPr/>
        </p:nvSpPr>
        <p:spPr>
          <a:xfrm>
            <a:off x="3106667" y="4416189"/>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04</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8DCE0136-0A46-42AA-B53B-E8E7EFB8955F}"/>
              </a:ext>
            </a:extLst>
          </p:cNvPr>
          <p:cNvSpPr txBox="1"/>
          <p:nvPr/>
        </p:nvSpPr>
        <p:spPr>
          <a:xfrm>
            <a:off x="4381372" y="1686618"/>
            <a:ext cx="5615700" cy="369332"/>
          </a:xfrm>
          <a:prstGeom prst="rect">
            <a:avLst/>
          </a:prstGeom>
          <a:noFill/>
        </p:spPr>
        <p:txBody>
          <a:bodyPr wrap="square" rtlCol="0">
            <a:spAutoFit/>
          </a:bodyPr>
          <a:lstStyle/>
          <a:p>
            <a:r>
              <a:rPr lang="zh-CN" altLang="en-US" dirty="0"/>
              <a:t>数据集选择、处理</a:t>
            </a:r>
          </a:p>
        </p:txBody>
      </p:sp>
      <p:sp>
        <p:nvSpPr>
          <p:cNvPr id="47" name="文本框 46">
            <a:extLst>
              <a:ext uri="{FF2B5EF4-FFF2-40B4-BE49-F238E27FC236}">
                <a16:creationId xmlns:a16="http://schemas.microsoft.com/office/drawing/2014/main" id="{BE2F9828-36DD-49A1-996C-4B15E8C11A36}"/>
              </a:ext>
            </a:extLst>
          </p:cNvPr>
          <p:cNvSpPr txBox="1"/>
          <p:nvPr/>
        </p:nvSpPr>
        <p:spPr>
          <a:xfrm>
            <a:off x="4381372" y="2753143"/>
            <a:ext cx="5615700" cy="369332"/>
          </a:xfrm>
          <a:prstGeom prst="rect">
            <a:avLst/>
          </a:prstGeom>
          <a:noFill/>
        </p:spPr>
        <p:txBody>
          <a:bodyPr wrap="square" rtlCol="0">
            <a:spAutoFit/>
          </a:bodyPr>
          <a:lstStyle/>
          <a:p>
            <a:r>
              <a:rPr lang="zh-CN" altLang="en-US" dirty="0"/>
              <a:t>搭建神经网络模型</a:t>
            </a:r>
          </a:p>
        </p:txBody>
      </p:sp>
      <p:sp>
        <p:nvSpPr>
          <p:cNvPr id="49" name="文本框 48">
            <a:extLst>
              <a:ext uri="{FF2B5EF4-FFF2-40B4-BE49-F238E27FC236}">
                <a16:creationId xmlns:a16="http://schemas.microsoft.com/office/drawing/2014/main" id="{F7853E36-48B3-4A80-BEBE-4107650A5FB1}"/>
              </a:ext>
            </a:extLst>
          </p:cNvPr>
          <p:cNvSpPr txBox="1"/>
          <p:nvPr/>
        </p:nvSpPr>
        <p:spPr>
          <a:xfrm>
            <a:off x="4429871" y="3750492"/>
            <a:ext cx="5615700" cy="369332"/>
          </a:xfrm>
          <a:prstGeom prst="rect">
            <a:avLst/>
          </a:prstGeom>
          <a:noFill/>
        </p:spPr>
        <p:txBody>
          <a:bodyPr wrap="square" rtlCol="0">
            <a:spAutoFit/>
          </a:bodyPr>
          <a:lstStyle/>
          <a:p>
            <a:r>
              <a:rPr lang="zh-CN" altLang="en-US" dirty="0"/>
              <a:t>模型配置</a:t>
            </a:r>
          </a:p>
        </p:txBody>
      </p:sp>
      <p:sp>
        <p:nvSpPr>
          <p:cNvPr id="50" name="文本框 49">
            <a:extLst>
              <a:ext uri="{FF2B5EF4-FFF2-40B4-BE49-F238E27FC236}">
                <a16:creationId xmlns:a16="http://schemas.microsoft.com/office/drawing/2014/main" id="{D94415C9-FA51-403A-9D71-D17987A4D2F9}"/>
              </a:ext>
            </a:extLst>
          </p:cNvPr>
          <p:cNvSpPr txBox="1"/>
          <p:nvPr/>
        </p:nvSpPr>
        <p:spPr>
          <a:xfrm>
            <a:off x="4381372" y="4791711"/>
            <a:ext cx="5615700" cy="369332"/>
          </a:xfrm>
          <a:prstGeom prst="rect">
            <a:avLst/>
          </a:prstGeom>
          <a:noFill/>
        </p:spPr>
        <p:txBody>
          <a:bodyPr wrap="square" rtlCol="0">
            <a:spAutoFit/>
          </a:bodyPr>
          <a:lstStyle/>
          <a:p>
            <a:r>
              <a:rPr lang="zh-CN" altLang="en-US" dirty="0"/>
              <a:t>训练结果</a:t>
            </a:r>
          </a:p>
        </p:txBody>
      </p:sp>
      <p:grpSp>
        <p:nvGrpSpPr>
          <p:cNvPr id="4" name="组合 3">
            <a:extLst>
              <a:ext uri="{FF2B5EF4-FFF2-40B4-BE49-F238E27FC236}">
                <a16:creationId xmlns:a16="http://schemas.microsoft.com/office/drawing/2014/main" id="{36FB872D-5B0B-4EAB-8C0F-67603E03BD41}"/>
              </a:ext>
            </a:extLst>
          </p:cNvPr>
          <p:cNvGrpSpPr/>
          <p:nvPr/>
        </p:nvGrpSpPr>
        <p:grpSpPr>
          <a:xfrm>
            <a:off x="3321495" y="5251821"/>
            <a:ext cx="8056658" cy="1040788"/>
            <a:chOff x="3321495" y="5249975"/>
            <a:chExt cx="8056658" cy="1040788"/>
          </a:xfrm>
          <a:solidFill>
            <a:schemeClr val="accent5">
              <a:lumMod val="40000"/>
              <a:lumOff val="60000"/>
            </a:schemeClr>
          </a:solidFill>
        </p:grpSpPr>
        <p:sp>
          <p:nvSpPr>
            <p:cNvPr id="38" name="五边形 75">
              <a:extLst>
                <a:ext uri="{FF2B5EF4-FFF2-40B4-BE49-F238E27FC236}">
                  <a16:creationId xmlns:a16="http://schemas.microsoft.com/office/drawing/2014/main" id="{45A12240-78AF-4E0D-855F-9F899C9DF51E}"/>
                </a:ext>
              </a:extLst>
            </p:cNvPr>
            <p:cNvSpPr/>
            <p:nvPr/>
          </p:nvSpPr>
          <p:spPr>
            <a:xfrm>
              <a:off x="4331747" y="5596904"/>
              <a:ext cx="7046406" cy="693859"/>
            </a:xfrm>
            <a:prstGeom prst="homePlate">
              <a:avLst/>
            </a:prstGeom>
            <a:grp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solidFill>
                  <a:srgbClr val="FF0000"/>
                </a:solidFill>
              </a:endParaRPr>
            </a:p>
          </p:txBody>
        </p:sp>
        <p:sp>
          <p:nvSpPr>
            <p:cNvPr id="39" name="梯形 6">
              <a:extLst>
                <a:ext uri="{FF2B5EF4-FFF2-40B4-BE49-F238E27FC236}">
                  <a16:creationId xmlns:a16="http://schemas.microsoft.com/office/drawing/2014/main" id="{B5EC24F9-2EC0-4B3A-B828-1C0D7F2B3529}"/>
                </a:ext>
              </a:extLst>
            </p:cNvPr>
            <p:cNvSpPr/>
            <p:nvPr/>
          </p:nvSpPr>
          <p:spPr>
            <a:xfrm flipV="1">
              <a:off x="3321495" y="5250261"/>
              <a:ext cx="513132" cy="680652"/>
            </a:xfrm>
            <a:custGeom>
              <a:avLst/>
              <a:gdLst/>
              <a:ahLst/>
              <a:cxnLst/>
              <a:rect l="l" t="t" r="r" b="b"/>
              <a:pathLst>
                <a:path w="664036" h="590540">
                  <a:moveTo>
                    <a:pt x="0" y="590540"/>
                  </a:moveTo>
                  <a:lnTo>
                    <a:pt x="664036" y="590540"/>
                  </a:lnTo>
                  <a:lnTo>
                    <a:pt x="664036" y="0"/>
                  </a:lnTo>
                  <a:lnTo>
                    <a:pt x="2348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0" name="任意多边形 74">
              <a:extLst>
                <a:ext uri="{FF2B5EF4-FFF2-40B4-BE49-F238E27FC236}">
                  <a16:creationId xmlns:a16="http://schemas.microsoft.com/office/drawing/2014/main" id="{64757B94-7B93-4B56-9571-8FB8AD86FFB1}"/>
                </a:ext>
              </a:extLst>
            </p:cNvPr>
            <p:cNvSpPr/>
            <p:nvPr/>
          </p:nvSpPr>
          <p:spPr>
            <a:xfrm>
              <a:off x="3719485" y="5249975"/>
              <a:ext cx="683427"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24 h 891564"/>
                <a:gd name="connsiteX1" fmla="*/ 0 w 1036320"/>
                <a:gd name="connsiteY1" fmla="*/ 594384 h 891564"/>
                <a:gd name="connsiteX2" fmla="*/ 1036320 w 1036320"/>
                <a:gd name="connsiteY2" fmla="*/ 891564 h 891564"/>
                <a:gd name="connsiteX3" fmla="*/ 1036320 w 1036320"/>
                <a:gd name="connsiteY3" fmla="*/ 289584 h 891564"/>
                <a:gd name="connsiteX4" fmla="*/ 0 w 1036320"/>
                <a:gd name="connsiteY4" fmla="*/ 24 h 891564"/>
                <a:gd name="connsiteX0" fmla="*/ 0 w 1036320"/>
                <a:gd name="connsiteY0" fmla="*/ 18 h 891558"/>
                <a:gd name="connsiteX1" fmla="*/ 0 w 1036320"/>
                <a:gd name="connsiteY1" fmla="*/ 594378 h 891558"/>
                <a:gd name="connsiteX2" fmla="*/ 1036320 w 1036320"/>
                <a:gd name="connsiteY2" fmla="*/ 891558 h 891558"/>
                <a:gd name="connsiteX3" fmla="*/ 1036320 w 1036320"/>
                <a:gd name="connsiteY3" fmla="*/ 289578 h 891558"/>
                <a:gd name="connsiteX4" fmla="*/ 0 w 1036320"/>
                <a:gd name="connsiteY4" fmla="*/ 18 h 891558"/>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pSp>
      <p:sp>
        <p:nvSpPr>
          <p:cNvPr id="41" name="TextBox 76">
            <a:extLst>
              <a:ext uri="{FF2B5EF4-FFF2-40B4-BE49-F238E27FC236}">
                <a16:creationId xmlns:a16="http://schemas.microsoft.com/office/drawing/2014/main" id="{76631783-8A7F-427F-A8AD-D37842EBB4C1}"/>
              </a:ext>
            </a:extLst>
          </p:cNvPr>
          <p:cNvSpPr txBox="1"/>
          <p:nvPr/>
        </p:nvSpPr>
        <p:spPr>
          <a:xfrm>
            <a:off x="3411011" y="5397039"/>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05</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5A2EEA34-6309-46A2-8D3A-522D62D60780}"/>
              </a:ext>
            </a:extLst>
          </p:cNvPr>
          <p:cNvSpPr txBox="1"/>
          <p:nvPr/>
        </p:nvSpPr>
        <p:spPr>
          <a:xfrm>
            <a:off x="4429871" y="5772215"/>
            <a:ext cx="5615700" cy="369332"/>
          </a:xfrm>
          <a:prstGeom prst="rect">
            <a:avLst/>
          </a:prstGeom>
          <a:noFill/>
        </p:spPr>
        <p:txBody>
          <a:bodyPr wrap="square" rtlCol="0">
            <a:spAutoFit/>
          </a:bodyPr>
          <a:lstStyle/>
          <a:p>
            <a:r>
              <a:rPr lang="zh-CN" altLang="en-US" dirty="0"/>
              <a:t>测试</a:t>
            </a:r>
          </a:p>
        </p:txBody>
      </p:sp>
    </p:spTree>
    <p:extLst>
      <p:ext uri="{BB962C8B-B14F-4D97-AF65-F5344CB8AC3E}">
        <p14:creationId xmlns:p14="http://schemas.microsoft.com/office/powerpoint/2010/main" val="231177172"/>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par>
                          <p:cTn id="19" fill="hold">
                            <p:stCondLst>
                              <p:cond delay="1020"/>
                            </p:stCondLst>
                            <p:childTnLst>
                              <p:par>
                                <p:cTn id="20" presetID="26" presetClass="entr" presetSubtype="0" fill="hold" grpId="0" nodeType="after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down)">
                                      <p:cBhvr>
                                        <p:cTn id="22" dur="362">
                                          <p:stCondLst>
                                            <p:cond delay="0"/>
                                          </p:stCondLst>
                                        </p:cTn>
                                        <p:tgtEl>
                                          <p:spTgt spid="64"/>
                                        </p:tgtEl>
                                      </p:cBhvr>
                                    </p:animEffect>
                                    <p:anim calcmode="lin" valueType="num">
                                      <p:cBhvr>
                                        <p:cTn id="23" dur="1139"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24" dur="415"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25" dur="415" tmFilter="0, 0; 0.125,0.2665; 0.25,0.4; 0.375,0.465; 0.5,0.5;  0.625,0.535; 0.75,0.6; 0.875,0.7335; 1,1">
                                          <p:stCondLst>
                                            <p:cond delay="415"/>
                                          </p:stCondLst>
                                        </p:cTn>
                                        <p:tgtEl>
                                          <p:spTgt spid="64"/>
                                        </p:tgtEl>
                                        <p:attrNameLst>
                                          <p:attrName>ppt_y</p:attrName>
                                        </p:attrNameLst>
                                      </p:cBhvr>
                                      <p:tavLst>
                                        <p:tav tm="0" fmla="#ppt_y-sin(pi*$)/9">
                                          <p:val>
                                            <p:fltVal val="0"/>
                                          </p:val>
                                        </p:tav>
                                        <p:tav tm="100000">
                                          <p:val>
                                            <p:fltVal val="1"/>
                                          </p:val>
                                        </p:tav>
                                      </p:tavLst>
                                    </p:anim>
                                    <p:anim calcmode="lin" valueType="num">
                                      <p:cBhvr>
                                        <p:cTn id="26" dur="207" tmFilter="0, 0; 0.125,0.2665; 0.25,0.4; 0.375,0.465; 0.5,0.5;  0.625,0.535; 0.75,0.6; 0.875,0.7335; 1,1">
                                          <p:stCondLst>
                                            <p:cond delay="828"/>
                                          </p:stCondLst>
                                        </p:cTn>
                                        <p:tgtEl>
                                          <p:spTgt spid="64"/>
                                        </p:tgtEl>
                                        <p:attrNameLst>
                                          <p:attrName>ppt_y</p:attrName>
                                        </p:attrNameLst>
                                      </p:cBhvr>
                                      <p:tavLst>
                                        <p:tav tm="0" fmla="#ppt_y-sin(pi*$)/27">
                                          <p:val>
                                            <p:fltVal val="0"/>
                                          </p:val>
                                        </p:tav>
                                        <p:tav tm="100000">
                                          <p:val>
                                            <p:fltVal val="1"/>
                                          </p:val>
                                        </p:tav>
                                      </p:tavLst>
                                    </p:anim>
                                    <p:anim calcmode="lin" valueType="num">
                                      <p:cBhvr>
                                        <p:cTn id="27" dur="103" tmFilter="0, 0; 0.125,0.2665; 0.25,0.4; 0.375,0.465; 0.5,0.5;  0.625,0.535; 0.75,0.6; 0.875,0.7335; 1,1">
                                          <p:stCondLst>
                                            <p:cond delay="1035"/>
                                          </p:stCondLst>
                                        </p:cTn>
                                        <p:tgtEl>
                                          <p:spTgt spid="64"/>
                                        </p:tgtEl>
                                        <p:attrNameLst>
                                          <p:attrName>ppt_y</p:attrName>
                                        </p:attrNameLst>
                                      </p:cBhvr>
                                      <p:tavLst>
                                        <p:tav tm="0" fmla="#ppt_y-sin(pi*$)/81">
                                          <p:val>
                                            <p:fltVal val="0"/>
                                          </p:val>
                                        </p:tav>
                                        <p:tav tm="100000">
                                          <p:val>
                                            <p:fltVal val="1"/>
                                          </p:val>
                                        </p:tav>
                                      </p:tavLst>
                                    </p:anim>
                                    <p:animScale>
                                      <p:cBhvr>
                                        <p:cTn id="28" dur="16">
                                          <p:stCondLst>
                                            <p:cond delay="406"/>
                                          </p:stCondLst>
                                        </p:cTn>
                                        <p:tgtEl>
                                          <p:spTgt spid="64"/>
                                        </p:tgtEl>
                                      </p:cBhvr>
                                      <p:to x="100000" y="60000"/>
                                    </p:animScale>
                                    <p:animScale>
                                      <p:cBhvr>
                                        <p:cTn id="29" dur="104" decel="50000">
                                          <p:stCondLst>
                                            <p:cond delay="423"/>
                                          </p:stCondLst>
                                        </p:cTn>
                                        <p:tgtEl>
                                          <p:spTgt spid="64"/>
                                        </p:tgtEl>
                                      </p:cBhvr>
                                      <p:to x="100000" y="100000"/>
                                    </p:animScale>
                                    <p:animScale>
                                      <p:cBhvr>
                                        <p:cTn id="30" dur="16">
                                          <p:stCondLst>
                                            <p:cond delay="820"/>
                                          </p:stCondLst>
                                        </p:cTn>
                                        <p:tgtEl>
                                          <p:spTgt spid="64"/>
                                        </p:tgtEl>
                                      </p:cBhvr>
                                      <p:to x="100000" y="80000"/>
                                    </p:animScale>
                                    <p:animScale>
                                      <p:cBhvr>
                                        <p:cTn id="31" dur="104" decel="50000">
                                          <p:stCondLst>
                                            <p:cond delay="836"/>
                                          </p:stCondLst>
                                        </p:cTn>
                                        <p:tgtEl>
                                          <p:spTgt spid="64"/>
                                        </p:tgtEl>
                                      </p:cBhvr>
                                      <p:to x="100000" y="100000"/>
                                    </p:animScale>
                                    <p:animScale>
                                      <p:cBhvr>
                                        <p:cTn id="32" dur="16">
                                          <p:stCondLst>
                                            <p:cond delay="1026"/>
                                          </p:stCondLst>
                                        </p:cTn>
                                        <p:tgtEl>
                                          <p:spTgt spid="64"/>
                                        </p:tgtEl>
                                      </p:cBhvr>
                                      <p:to x="100000" y="90000"/>
                                    </p:animScale>
                                    <p:animScale>
                                      <p:cBhvr>
                                        <p:cTn id="33" dur="104" decel="50000">
                                          <p:stCondLst>
                                            <p:cond delay="1042"/>
                                          </p:stCondLst>
                                        </p:cTn>
                                        <p:tgtEl>
                                          <p:spTgt spid="64"/>
                                        </p:tgtEl>
                                      </p:cBhvr>
                                      <p:to x="100000" y="100000"/>
                                    </p:animScale>
                                    <p:animScale>
                                      <p:cBhvr>
                                        <p:cTn id="34" dur="16">
                                          <p:stCondLst>
                                            <p:cond delay="1130"/>
                                          </p:stCondLst>
                                        </p:cTn>
                                        <p:tgtEl>
                                          <p:spTgt spid="64"/>
                                        </p:tgtEl>
                                      </p:cBhvr>
                                      <p:to x="100000" y="95000"/>
                                    </p:animScale>
                                    <p:animScale>
                                      <p:cBhvr>
                                        <p:cTn id="35" dur="104" decel="50000">
                                          <p:stCondLst>
                                            <p:cond delay="1146"/>
                                          </p:stCondLst>
                                        </p:cTn>
                                        <p:tgtEl>
                                          <p:spTgt spid="64"/>
                                        </p:tgtEl>
                                      </p:cBhvr>
                                      <p:to x="100000" y="100000"/>
                                    </p:animScale>
                                  </p:childTnLst>
                                </p:cTn>
                              </p:par>
                              <p:par>
                                <p:cTn id="36" presetID="26"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down)">
                                      <p:cBhvr>
                                        <p:cTn id="38" dur="362">
                                          <p:stCondLst>
                                            <p:cond delay="0"/>
                                          </p:stCondLst>
                                        </p:cTn>
                                        <p:tgtEl>
                                          <p:spTgt spid="62"/>
                                        </p:tgtEl>
                                      </p:cBhvr>
                                    </p:animEffect>
                                    <p:anim calcmode="lin" valueType="num">
                                      <p:cBhvr>
                                        <p:cTn id="39" dur="1139"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40" dur="415"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41" dur="415" tmFilter="0, 0; 0.125,0.2665; 0.25,0.4; 0.375,0.465; 0.5,0.5;  0.625,0.535; 0.75,0.6; 0.875,0.7335; 1,1">
                                          <p:stCondLst>
                                            <p:cond delay="415"/>
                                          </p:stCondLst>
                                        </p:cTn>
                                        <p:tgtEl>
                                          <p:spTgt spid="62"/>
                                        </p:tgtEl>
                                        <p:attrNameLst>
                                          <p:attrName>ppt_y</p:attrName>
                                        </p:attrNameLst>
                                      </p:cBhvr>
                                      <p:tavLst>
                                        <p:tav tm="0" fmla="#ppt_y-sin(pi*$)/9">
                                          <p:val>
                                            <p:fltVal val="0"/>
                                          </p:val>
                                        </p:tav>
                                        <p:tav tm="100000">
                                          <p:val>
                                            <p:fltVal val="1"/>
                                          </p:val>
                                        </p:tav>
                                      </p:tavLst>
                                    </p:anim>
                                    <p:anim calcmode="lin" valueType="num">
                                      <p:cBhvr>
                                        <p:cTn id="42" dur="207" tmFilter="0, 0; 0.125,0.2665; 0.25,0.4; 0.375,0.465; 0.5,0.5;  0.625,0.535; 0.75,0.6; 0.875,0.7335; 1,1">
                                          <p:stCondLst>
                                            <p:cond delay="828"/>
                                          </p:stCondLst>
                                        </p:cTn>
                                        <p:tgtEl>
                                          <p:spTgt spid="62"/>
                                        </p:tgtEl>
                                        <p:attrNameLst>
                                          <p:attrName>ppt_y</p:attrName>
                                        </p:attrNameLst>
                                      </p:cBhvr>
                                      <p:tavLst>
                                        <p:tav tm="0" fmla="#ppt_y-sin(pi*$)/27">
                                          <p:val>
                                            <p:fltVal val="0"/>
                                          </p:val>
                                        </p:tav>
                                        <p:tav tm="100000">
                                          <p:val>
                                            <p:fltVal val="1"/>
                                          </p:val>
                                        </p:tav>
                                      </p:tavLst>
                                    </p:anim>
                                    <p:anim calcmode="lin" valueType="num">
                                      <p:cBhvr>
                                        <p:cTn id="43" dur="103" tmFilter="0, 0; 0.125,0.2665; 0.25,0.4; 0.375,0.465; 0.5,0.5;  0.625,0.535; 0.75,0.6; 0.875,0.7335; 1,1">
                                          <p:stCondLst>
                                            <p:cond delay="1035"/>
                                          </p:stCondLst>
                                        </p:cTn>
                                        <p:tgtEl>
                                          <p:spTgt spid="62"/>
                                        </p:tgtEl>
                                        <p:attrNameLst>
                                          <p:attrName>ppt_y</p:attrName>
                                        </p:attrNameLst>
                                      </p:cBhvr>
                                      <p:tavLst>
                                        <p:tav tm="0" fmla="#ppt_y-sin(pi*$)/81">
                                          <p:val>
                                            <p:fltVal val="0"/>
                                          </p:val>
                                        </p:tav>
                                        <p:tav tm="100000">
                                          <p:val>
                                            <p:fltVal val="1"/>
                                          </p:val>
                                        </p:tav>
                                      </p:tavLst>
                                    </p:anim>
                                    <p:animScale>
                                      <p:cBhvr>
                                        <p:cTn id="44" dur="16">
                                          <p:stCondLst>
                                            <p:cond delay="406"/>
                                          </p:stCondLst>
                                        </p:cTn>
                                        <p:tgtEl>
                                          <p:spTgt spid="62"/>
                                        </p:tgtEl>
                                      </p:cBhvr>
                                      <p:to x="100000" y="60000"/>
                                    </p:animScale>
                                    <p:animScale>
                                      <p:cBhvr>
                                        <p:cTn id="45" dur="104" decel="50000">
                                          <p:stCondLst>
                                            <p:cond delay="423"/>
                                          </p:stCondLst>
                                        </p:cTn>
                                        <p:tgtEl>
                                          <p:spTgt spid="62"/>
                                        </p:tgtEl>
                                      </p:cBhvr>
                                      <p:to x="100000" y="100000"/>
                                    </p:animScale>
                                    <p:animScale>
                                      <p:cBhvr>
                                        <p:cTn id="46" dur="16">
                                          <p:stCondLst>
                                            <p:cond delay="820"/>
                                          </p:stCondLst>
                                        </p:cTn>
                                        <p:tgtEl>
                                          <p:spTgt spid="62"/>
                                        </p:tgtEl>
                                      </p:cBhvr>
                                      <p:to x="100000" y="80000"/>
                                    </p:animScale>
                                    <p:animScale>
                                      <p:cBhvr>
                                        <p:cTn id="47" dur="104" decel="50000">
                                          <p:stCondLst>
                                            <p:cond delay="836"/>
                                          </p:stCondLst>
                                        </p:cTn>
                                        <p:tgtEl>
                                          <p:spTgt spid="62"/>
                                        </p:tgtEl>
                                      </p:cBhvr>
                                      <p:to x="100000" y="100000"/>
                                    </p:animScale>
                                    <p:animScale>
                                      <p:cBhvr>
                                        <p:cTn id="48" dur="16">
                                          <p:stCondLst>
                                            <p:cond delay="1026"/>
                                          </p:stCondLst>
                                        </p:cTn>
                                        <p:tgtEl>
                                          <p:spTgt spid="62"/>
                                        </p:tgtEl>
                                      </p:cBhvr>
                                      <p:to x="100000" y="90000"/>
                                    </p:animScale>
                                    <p:animScale>
                                      <p:cBhvr>
                                        <p:cTn id="49" dur="104" decel="50000">
                                          <p:stCondLst>
                                            <p:cond delay="1042"/>
                                          </p:stCondLst>
                                        </p:cTn>
                                        <p:tgtEl>
                                          <p:spTgt spid="62"/>
                                        </p:tgtEl>
                                      </p:cBhvr>
                                      <p:to x="100000" y="100000"/>
                                    </p:animScale>
                                    <p:animScale>
                                      <p:cBhvr>
                                        <p:cTn id="50" dur="16">
                                          <p:stCondLst>
                                            <p:cond delay="1130"/>
                                          </p:stCondLst>
                                        </p:cTn>
                                        <p:tgtEl>
                                          <p:spTgt spid="62"/>
                                        </p:tgtEl>
                                      </p:cBhvr>
                                      <p:to x="100000" y="95000"/>
                                    </p:animScale>
                                    <p:animScale>
                                      <p:cBhvr>
                                        <p:cTn id="51" dur="104" decel="50000">
                                          <p:stCondLst>
                                            <p:cond delay="1146"/>
                                          </p:stCondLst>
                                        </p:cTn>
                                        <p:tgtEl>
                                          <p:spTgt spid="62"/>
                                        </p:tgtEl>
                                      </p:cBhvr>
                                      <p:to x="100000" y="100000"/>
                                    </p:animScale>
                                  </p:childTnLst>
                                </p:cTn>
                              </p:par>
                              <p:par>
                                <p:cTn id="52" presetID="26"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down)">
                                      <p:cBhvr>
                                        <p:cTn id="54" dur="362">
                                          <p:stCondLst>
                                            <p:cond delay="0"/>
                                          </p:stCondLst>
                                        </p:cTn>
                                        <p:tgtEl>
                                          <p:spTgt spid="63"/>
                                        </p:tgtEl>
                                      </p:cBhvr>
                                    </p:animEffect>
                                    <p:anim calcmode="lin" valueType="num">
                                      <p:cBhvr>
                                        <p:cTn id="55" dur="1139"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56" dur="415"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57" dur="415" tmFilter="0, 0; 0.125,0.2665; 0.25,0.4; 0.375,0.465; 0.5,0.5;  0.625,0.535; 0.75,0.6; 0.875,0.7335; 1,1">
                                          <p:stCondLst>
                                            <p:cond delay="415"/>
                                          </p:stCondLst>
                                        </p:cTn>
                                        <p:tgtEl>
                                          <p:spTgt spid="63"/>
                                        </p:tgtEl>
                                        <p:attrNameLst>
                                          <p:attrName>ppt_y</p:attrName>
                                        </p:attrNameLst>
                                      </p:cBhvr>
                                      <p:tavLst>
                                        <p:tav tm="0" fmla="#ppt_y-sin(pi*$)/9">
                                          <p:val>
                                            <p:fltVal val="0"/>
                                          </p:val>
                                        </p:tav>
                                        <p:tav tm="100000">
                                          <p:val>
                                            <p:fltVal val="1"/>
                                          </p:val>
                                        </p:tav>
                                      </p:tavLst>
                                    </p:anim>
                                    <p:anim calcmode="lin" valueType="num">
                                      <p:cBhvr>
                                        <p:cTn id="58" dur="207" tmFilter="0, 0; 0.125,0.2665; 0.25,0.4; 0.375,0.465; 0.5,0.5;  0.625,0.535; 0.75,0.6; 0.875,0.7335; 1,1">
                                          <p:stCondLst>
                                            <p:cond delay="828"/>
                                          </p:stCondLst>
                                        </p:cTn>
                                        <p:tgtEl>
                                          <p:spTgt spid="63"/>
                                        </p:tgtEl>
                                        <p:attrNameLst>
                                          <p:attrName>ppt_y</p:attrName>
                                        </p:attrNameLst>
                                      </p:cBhvr>
                                      <p:tavLst>
                                        <p:tav tm="0" fmla="#ppt_y-sin(pi*$)/27">
                                          <p:val>
                                            <p:fltVal val="0"/>
                                          </p:val>
                                        </p:tav>
                                        <p:tav tm="100000">
                                          <p:val>
                                            <p:fltVal val="1"/>
                                          </p:val>
                                        </p:tav>
                                      </p:tavLst>
                                    </p:anim>
                                    <p:anim calcmode="lin" valueType="num">
                                      <p:cBhvr>
                                        <p:cTn id="59" dur="103" tmFilter="0, 0; 0.125,0.2665; 0.25,0.4; 0.375,0.465; 0.5,0.5;  0.625,0.535; 0.75,0.6; 0.875,0.7335; 1,1">
                                          <p:stCondLst>
                                            <p:cond delay="1035"/>
                                          </p:stCondLst>
                                        </p:cTn>
                                        <p:tgtEl>
                                          <p:spTgt spid="63"/>
                                        </p:tgtEl>
                                        <p:attrNameLst>
                                          <p:attrName>ppt_y</p:attrName>
                                        </p:attrNameLst>
                                      </p:cBhvr>
                                      <p:tavLst>
                                        <p:tav tm="0" fmla="#ppt_y-sin(pi*$)/81">
                                          <p:val>
                                            <p:fltVal val="0"/>
                                          </p:val>
                                        </p:tav>
                                        <p:tav tm="100000">
                                          <p:val>
                                            <p:fltVal val="1"/>
                                          </p:val>
                                        </p:tav>
                                      </p:tavLst>
                                    </p:anim>
                                    <p:animScale>
                                      <p:cBhvr>
                                        <p:cTn id="60" dur="16">
                                          <p:stCondLst>
                                            <p:cond delay="406"/>
                                          </p:stCondLst>
                                        </p:cTn>
                                        <p:tgtEl>
                                          <p:spTgt spid="63"/>
                                        </p:tgtEl>
                                      </p:cBhvr>
                                      <p:to x="100000" y="60000"/>
                                    </p:animScale>
                                    <p:animScale>
                                      <p:cBhvr>
                                        <p:cTn id="61" dur="104" decel="50000">
                                          <p:stCondLst>
                                            <p:cond delay="423"/>
                                          </p:stCondLst>
                                        </p:cTn>
                                        <p:tgtEl>
                                          <p:spTgt spid="63"/>
                                        </p:tgtEl>
                                      </p:cBhvr>
                                      <p:to x="100000" y="100000"/>
                                    </p:animScale>
                                    <p:animScale>
                                      <p:cBhvr>
                                        <p:cTn id="62" dur="16">
                                          <p:stCondLst>
                                            <p:cond delay="820"/>
                                          </p:stCondLst>
                                        </p:cTn>
                                        <p:tgtEl>
                                          <p:spTgt spid="63"/>
                                        </p:tgtEl>
                                      </p:cBhvr>
                                      <p:to x="100000" y="80000"/>
                                    </p:animScale>
                                    <p:animScale>
                                      <p:cBhvr>
                                        <p:cTn id="63" dur="104" decel="50000">
                                          <p:stCondLst>
                                            <p:cond delay="836"/>
                                          </p:stCondLst>
                                        </p:cTn>
                                        <p:tgtEl>
                                          <p:spTgt spid="63"/>
                                        </p:tgtEl>
                                      </p:cBhvr>
                                      <p:to x="100000" y="100000"/>
                                    </p:animScale>
                                    <p:animScale>
                                      <p:cBhvr>
                                        <p:cTn id="64" dur="16">
                                          <p:stCondLst>
                                            <p:cond delay="1026"/>
                                          </p:stCondLst>
                                        </p:cTn>
                                        <p:tgtEl>
                                          <p:spTgt spid="63"/>
                                        </p:tgtEl>
                                      </p:cBhvr>
                                      <p:to x="100000" y="90000"/>
                                    </p:animScale>
                                    <p:animScale>
                                      <p:cBhvr>
                                        <p:cTn id="65" dur="104" decel="50000">
                                          <p:stCondLst>
                                            <p:cond delay="1042"/>
                                          </p:stCondLst>
                                        </p:cTn>
                                        <p:tgtEl>
                                          <p:spTgt spid="63"/>
                                        </p:tgtEl>
                                      </p:cBhvr>
                                      <p:to x="100000" y="100000"/>
                                    </p:animScale>
                                    <p:animScale>
                                      <p:cBhvr>
                                        <p:cTn id="66" dur="16">
                                          <p:stCondLst>
                                            <p:cond delay="1130"/>
                                          </p:stCondLst>
                                        </p:cTn>
                                        <p:tgtEl>
                                          <p:spTgt spid="63"/>
                                        </p:tgtEl>
                                      </p:cBhvr>
                                      <p:to x="100000" y="95000"/>
                                    </p:animScale>
                                    <p:animScale>
                                      <p:cBhvr>
                                        <p:cTn id="67" dur="104" decel="50000">
                                          <p:stCondLst>
                                            <p:cond delay="1146"/>
                                          </p:stCondLst>
                                        </p:cTn>
                                        <p:tgtEl>
                                          <p:spTgt spid="63"/>
                                        </p:tgtEl>
                                      </p:cBhvr>
                                      <p:to x="100000" y="100000"/>
                                    </p:animScale>
                                  </p:childTnLst>
                                </p:cTn>
                              </p:par>
                            </p:childTnLst>
                          </p:cTn>
                        </p:par>
                        <p:par>
                          <p:cTn id="68" fill="hold">
                            <p:stCondLst>
                              <p:cond delay="2270"/>
                            </p:stCondLst>
                            <p:childTnLst>
                              <p:par>
                                <p:cTn id="69" presetID="42" presetClass="entr" presetSubtype="0"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1000"/>
                                        <p:tgtEl>
                                          <p:spTgt spid="65"/>
                                        </p:tgtEl>
                                      </p:cBhvr>
                                    </p:animEffect>
                                    <p:anim calcmode="lin" valueType="num">
                                      <p:cBhvr>
                                        <p:cTn id="72" dur="1000" fill="hold"/>
                                        <p:tgtEl>
                                          <p:spTgt spid="65"/>
                                        </p:tgtEl>
                                        <p:attrNameLst>
                                          <p:attrName>ppt_x</p:attrName>
                                        </p:attrNameLst>
                                      </p:cBhvr>
                                      <p:tavLst>
                                        <p:tav tm="0">
                                          <p:val>
                                            <p:strVal val="#ppt_x"/>
                                          </p:val>
                                        </p:tav>
                                        <p:tav tm="100000">
                                          <p:val>
                                            <p:strVal val="#ppt_x"/>
                                          </p:val>
                                        </p:tav>
                                      </p:tavLst>
                                    </p:anim>
                                    <p:anim calcmode="lin" valueType="num">
                                      <p:cBhvr>
                                        <p:cTn id="73" dur="1000" fill="hold"/>
                                        <p:tgtEl>
                                          <p:spTgt spid="65"/>
                                        </p:tgtEl>
                                        <p:attrNameLst>
                                          <p:attrName>ppt_y</p:attrName>
                                        </p:attrNameLst>
                                      </p:cBhvr>
                                      <p:tavLst>
                                        <p:tav tm="0">
                                          <p:val>
                                            <p:strVal val="#ppt_y+.1"/>
                                          </p:val>
                                        </p:tav>
                                        <p:tav tm="100000">
                                          <p:val>
                                            <p:strVal val="#ppt_y"/>
                                          </p:val>
                                        </p:tav>
                                      </p:tavLst>
                                    </p:anim>
                                  </p:childTnLst>
                                </p:cTn>
                              </p:par>
                            </p:childTnLst>
                          </p:cTn>
                        </p:par>
                        <p:par>
                          <p:cTn id="74" fill="hold">
                            <p:stCondLst>
                              <p:cond delay="3270"/>
                            </p:stCondLst>
                            <p:childTnLst>
                              <p:par>
                                <p:cTn id="75" presetID="26" presetClass="entr" presetSubtype="0"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362">
                                          <p:stCondLst>
                                            <p:cond delay="0"/>
                                          </p:stCondLst>
                                        </p:cTn>
                                        <p:tgtEl>
                                          <p:spTgt spid="35"/>
                                        </p:tgtEl>
                                      </p:cBhvr>
                                    </p:animEffect>
                                    <p:anim calcmode="lin" valueType="num">
                                      <p:cBhvr>
                                        <p:cTn id="78" dur="1139"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79" dur="415"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80" dur="415" tmFilter="0, 0; 0.125,0.2665; 0.25,0.4; 0.375,0.465; 0.5,0.5;  0.625,0.535; 0.75,0.6; 0.875,0.7335; 1,1">
                                          <p:stCondLst>
                                            <p:cond delay="415"/>
                                          </p:stCondLst>
                                        </p:cTn>
                                        <p:tgtEl>
                                          <p:spTgt spid="35"/>
                                        </p:tgtEl>
                                        <p:attrNameLst>
                                          <p:attrName>ppt_y</p:attrName>
                                        </p:attrNameLst>
                                      </p:cBhvr>
                                      <p:tavLst>
                                        <p:tav tm="0" fmla="#ppt_y-sin(pi*$)/9">
                                          <p:val>
                                            <p:fltVal val="0"/>
                                          </p:val>
                                        </p:tav>
                                        <p:tav tm="100000">
                                          <p:val>
                                            <p:fltVal val="1"/>
                                          </p:val>
                                        </p:tav>
                                      </p:tavLst>
                                    </p:anim>
                                    <p:anim calcmode="lin" valueType="num">
                                      <p:cBhvr>
                                        <p:cTn id="81" dur="207" tmFilter="0, 0; 0.125,0.2665; 0.25,0.4; 0.375,0.465; 0.5,0.5;  0.625,0.535; 0.75,0.6; 0.875,0.7335; 1,1">
                                          <p:stCondLst>
                                            <p:cond delay="828"/>
                                          </p:stCondLst>
                                        </p:cTn>
                                        <p:tgtEl>
                                          <p:spTgt spid="35"/>
                                        </p:tgtEl>
                                        <p:attrNameLst>
                                          <p:attrName>ppt_y</p:attrName>
                                        </p:attrNameLst>
                                      </p:cBhvr>
                                      <p:tavLst>
                                        <p:tav tm="0" fmla="#ppt_y-sin(pi*$)/27">
                                          <p:val>
                                            <p:fltVal val="0"/>
                                          </p:val>
                                        </p:tav>
                                        <p:tav tm="100000">
                                          <p:val>
                                            <p:fltVal val="1"/>
                                          </p:val>
                                        </p:tav>
                                      </p:tavLst>
                                    </p:anim>
                                    <p:anim calcmode="lin" valueType="num">
                                      <p:cBhvr>
                                        <p:cTn id="82" dur="103" tmFilter="0, 0; 0.125,0.2665; 0.25,0.4; 0.375,0.465; 0.5,0.5;  0.625,0.535; 0.75,0.6; 0.875,0.7335; 1,1">
                                          <p:stCondLst>
                                            <p:cond delay="1035"/>
                                          </p:stCondLst>
                                        </p:cTn>
                                        <p:tgtEl>
                                          <p:spTgt spid="35"/>
                                        </p:tgtEl>
                                        <p:attrNameLst>
                                          <p:attrName>ppt_y</p:attrName>
                                        </p:attrNameLst>
                                      </p:cBhvr>
                                      <p:tavLst>
                                        <p:tav tm="0" fmla="#ppt_y-sin(pi*$)/81">
                                          <p:val>
                                            <p:fltVal val="0"/>
                                          </p:val>
                                        </p:tav>
                                        <p:tav tm="100000">
                                          <p:val>
                                            <p:fltVal val="1"/>
                                          </p:val>
                                        </p:tav>
                                      </p:tavLst>
                                    </p:anim>
                                    <p:animScale>
                                      <p:cBhvr>
                                        <p:cTn id="83" dur="16">
                                          <p:stCondLst>
                                            <p:cond delay="406"/>
                                          </p:stCondLst>
                                        </p:cTn>
                                        <p:tgtEl>
                                          <p:spTgt spid="35"/>
                                        </p:tgtEl>
                                      </p:cBhvr>
                                      <p:to x="100000" y="60000"/>
                                    </p:animScale>
                                    <p:animScale>
                                      <p:cBhvr>
                                        <p:cTn id="84" dur="104" decel="50000">
                                          <p:stCondLst>
                                            <p:cond delay="423"/>
                                          </p:stCondLst>
                                        </p:cTn>
                                        <p:tgtEl>
                                          <p:spTgt spid="35"/>
                                        </p:tgtEl>
                                      </p:cBhvr>
                                      <p:to x="100000" y="100000"/>
                                    </p:animScale>
                                    <p:animScale>
                                      <p:cBhvr>
                                        <p:cTn id="85" dur="16">
                                          <p:stCondLst>
                                            <p:cond delay="820"/>
                                          </p:stCondLst>
                                        </p:cTn>
                                        <p:tgtEl>
                                          <p:spTgt spid="35"/>
                                        </p:tgtEl>
                                      </p:cBhvr>
                                      <p:to x="100000" y="80000"/>
                                    </p:animScale>
                                    <p:animScale>
                                      <p:cBhvr>
                                        <p:cTn id="86" dur="104" decel="50000">
                                          <p:stCondLst>
                                            <p:cond delay="836"/>
                                          </p:stCondLst>
                                        </p:cTn>
                                        <p:tgtEl>
                                          <p:spTgt spid="35"/>
                                        </p:tgtEl>
                                      </p:cBhvr>
                                      <p:to x="100000" y="100000"/>
                                    </p:animScale>
                                    <p:animScale>
                                      <p:cBhvr>
                                        <p:cTn id="87" dur="16">
                                          <p:stCondLst>
                                            <p:cond delay="1026"/>
                                          </p:stCondLst>
                                        </p:cTn>
                                        <p:tgtEl>
                                          <p:spTgt spid="35"/>
                                        </p:tgtEl>
                                      </p:cBhvr>
                                      <p:to x="100000" y="90000"/>
                                    </p:animScale>
                                    <p:animScale>
                                      <p:cBhvr>
                                        <p:cTn id="88" dur="104" decel="50000">
                                          <p:stCondLst>
                                            <p:cond delay="1042"/>
                                          </p:stCondLst>
                                        </p:cTn>
                                        <p:tgtEl>
                                          <p:spTgt spid="35"/>
                                        </p:tgtEl>
                                      </p:cBhvr>
                                      <p:to x="100000" y="100000"/>
                                    </p:animScale>
                                    <p:animScale>
                                      <p:cBhvr>
                                        <p:cTn id="89" dur="16">
                                          <p:stCondLst>
                                            <p:cond delay="1130"/>
                                          </p:stCondLst>
                                        </p:cTn>
                                        <p:tgtEl>
                                          <p:spTgt spid="35"/>
                                        </p:tgtEl>
                                      </p:cBhvr>
                                      <p:to x="100000" y="95000"/>
                                    </p:animScale>
                                    <p:animScale>
                                      <p:cBhvr>
                                        <p:cTn id="90" dur="104" decel="50000">
                                          <p:stCondLst>
                                            <p:cond delay="1146"/>
                                          </p:stCondLst>
                                        </p:cTn>
                                        <p:tgtEl>
                                          <p:spTgt spid="35"/>
                                        </p:tgtEl>
                                      </p:cBhvr>
                                      <p:to x="100000" y="100000"/>
                                    </p:animScale>
                                  </p:childTnLst>
                                </p:cTn>
                              </p:par>
                              <p:par>
                                <p:cTn id="91" presetID="26"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362">
                                          <p:stCondLst>
                                            <p:cond delay="0"/>
                                          </p:stCondLst>
                                        </p:cTn>
                                        <p:tgtEl>
                                          <p:spTgt spid="36"/>
                                        </p:tgtEl>
                                      </p:cBhvr>
                                    </p:animEffect>
                                    <p:anim calcmode="lin" valueType="num">
                                      <p:cBhvr>
                                        <p:cTn id="94" dur="1139"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5" dur="415"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96" dur="415" tmFilter="0, 0; 0.125,0.2665; 0.25,0.4; 0.375,0.465; 0.5,0.5;  0.625,0.535; 0.75,0.6; 0.875,0.7335; 1,1">
                                          <p:stCondLst>
                                            <p:cond delay="415"/>
                                          </p:stCondLst>
                                        </p:cTn>
                                        <p:tgtEl>
                                          <p:spTgt spid="36"/>
                                        </p:tgtEl>
                                        <p:attrNameLst>
                                          <p:attrName>ppt_y</p:attrName>
                                        </p:attrNameLst>
                                      </p:cBhvr>
                                      <p:tavLst>
                                        <p:tav tm="0" fmla="#ppt_y-sin(pi*$)/9">
                                          <p:val>
                                            <p:fltVal val="0"/>
                                          </p:val>
                                        </p:tav>
                                        <p:tav tm="100000">
                                          <p:val>
                                            <p:fltVal val="1"/>
                                          </p:val>
                                        </p:tav>
                                      </p:tavLst>
                                    </p:anim>
                                    <p:anim calcmode="lin" valueType="num">
                                      <p:cBhvr>
                                        <p:cTn id="97" dur="207" tmFilter="0, 0; 0.125,0.2665; 0.25,0.4; 0.375,0.465; 0.5,0.5;  0.625,0.535; 0.75,0.6; 0.875,0.7335; 1,1">
                                          <p:stCondLst>
                                            <p:cond delay="828"/>
                                          </p:stCondLst>
                                        </p:cTn>
                                        <p:tgtEl>
                                          <p:spTgt spid="36"/>
                                        </p:tgtEl>
                                        <p:attrNameLst>
                                          <p:attrName>ppt_y</p:attrName>
                                        </p:attrNameLst>
                                      </p:cBhvr>
                                      <p:tavLst>
                                        <p:tav tm="0" fmla="#ppt_y-sin(pi*$)/27">
                                          <p:val>
                                            <p:fltVal val="0"/>
                                          </p:val>
                                        </p:tav>
                                        <p:tav tm="100000">
                                          <p:val>
                                            <p:fltVal val="1"/>
                                          </p:val>
                                        </p:tav>
                                      </p:tavLst>
                                    </p:anim>
                                    <p:anim calcmode="lin" valueType="num">
                                      <p:cBhvr>
                                        <p:cTn id="98" dur="103" tmFilter="0, 0; 0.125,0.2665; 0.25,0.4; 0.375,0.465; 0.5,0.5;  0.625,0.535; 0.75,0.6; 0.875,0.7335; 1,1">
                                          <p:stCondLst>
                                            <p:cond delay="1035"/>
                                          </p:stCondLst>
                                        </p:cTn>
                                        <p:tgtEl>
                                          <p:spTgt spid="36"/>
                                        </p:tgtEl>
                                        <p:attrNameLst>
                                          <p:attrName>ppt_y</p:attrName>
                                        </p:attrNameLst>
                                      </p:cBhvr>
                                      <p:tavLst>
                                        <p:tav tm="0" fmla="#ppt_y-sin(pi*$)/81">
                                          <p:val>
                                            <p:fltVal val="0"/>
                                          </p:val>
                                        </p:tav>
                                        <p:tav tm="100000">
                                          <p:val>
                                            <p:fltVal val="1"/>
                                          </p:val>
                                        </p:tav>
                                      </p:tavLst>
                                    </p:anim>
                                    <p:animScale>
                                      <p:cBhvr>
                                        <p:cTn id="99" dur="16">
                                          <p:stCondLst>
                                            <p:cond delay="406"/>
                                          </p:stCondLst>
                                        </p:cTn>
                                        <p:tgtEl>
                                          <p:spTgt spid="36"/>
                                        </p:tgtEl>
                                      </p:cBhvr>
                                      <p:to x="100000" y="60000"/>
                                    </p:animScale>
                                    <p:animScale>
                                      <p:cBhvr>
                                        <p:cTn id="100" dur="104" decel="50000">
                                          <p:stCondLst>
                                            <p:cond delay="423"/>
                                          </p:stCondLst>
                                        </p:cTn>
                                        <p:tgtEl>
                                          <p:spTgt spid="36"/>
                                        </p:tgtEl>
                                      </p:cBhvr>
                                      <p:to x="100000" y="100000"/>
                                    </p:animScale>
                                    <p:animScale>
                                      <p:cBhvr>
                                        <p:cTn id="101" dur="16">
                                          <p:stCondLst>
                                            <p:cond delay="820"/>
                                          </p:stCondLst>
                                        </p:cTn>
                                        <p:tgtEl>
                                          <p:spTgt spid="36"/>
                                        </p:tgtEl>
                                      </p:cBhvr>
                                      <p:to x="100000" y="80000"/>
                                    </p:animScale>
                                    <p:animScale>
                                      <p:cBhvr>
                                        <p:cTn id="102" dur="104" decel="50000">
                                          <p:stCondLst>
                                            <p:cond delay="836"/>
                                          </p:stCondLst>
                                        </p:cTn>
                                        <p:tgtEl>
                                          <p:spTgt spid="36"/>
                                        </p:tgtEl>
                                      </p:cBhvr>
                                      <p:to x="100000" y="100000"/>
                                    </p:animScale>
                                    <p:animScale>
                                      <p:cBhvr>
                                        <p:cTn id="103" dur="16">
                                          <p:stCondLst>
                                            <p:cond delay="1026"/>
                                          </p:stCondLst>
                                        </p:cTn>
                                        <p:tgtEl>
                                          <p:spTgt spid="36"/>
                                        </p:tgtEl>
                                      </p:cBhvr>
                                      <p:to x="100000" y="90000"/>
                                    </p:animScale>
                                    <p:animScale>
                                      <p:cBhvr>
                                        <p:cTn id="104" dur="104" decel="50000">
                                          <p:stCondLst>
                                            <p:cond delay="1042"/>
                                          </p:stCondLst>
                                        </p:cTn>
                                        <p:tgtEl>
                                          <p:spTgt spid="36"/>
                                        </p:tgtEl>
                                      </p:cBhvr>
                                      <p:to x="100000" y="100000"/>
                                    </p:animScale>
                                    <p:animScale>
                                      <p:cBhvr>
                                        <p:cTn id="105" dur="16">
                                          <p:stCondLst>
                                            <p:cond delay="1130"/>
                                          </p:stCondLst>
                                        </p:cTn>
                                        <p:tgtEl>
                                          <p:spTgt spid="36"/>
                                        </p:tgtEl>
                                      </p:cBhvr>
                                      <p:to x="100000" y="95000"/>
                                    </p:animScale>
                                    <p:animScale>
                                      <p:cBhvr>
                                        <p:cTn id="106" dur="104" decel="50000">
                                          <p:stCondLst>
                                            <p:cond delay="1146"/>
                                          </p:stCondLst>
                                        </p:cTn>
                                        <p:tgtEl>
                                          <p:spTgt spid="36"/>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362">
                                          <p:stCondLst>
                                            <p:cond delay="0"/>
                                          </p:stCondLst>
                                        </p:cTn>
                                        <p:tgtEl>
                                          <p:spTgt spid="37"/>
                                        </p:tgtEl>
                                      </p:cBhvr>
                                    </p:animEffect>
                                    <p:anim calcmode="lin" valueType="num">
                                      <p:cBhvr>
                                        <p:cTn id="110" dur="1139"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11" dur="415"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12" dur="415" tmFilter="0, 0; 0.125,0.2665; 0.25,0.4; 0.375,0.465; 0.5,0.5;  0.625,0.535; 0.75,0.6; 0.875,0.7335; 1,1">
                                          <p:stCondLst>
                                            <p:cond delay="415"/>
                                          </p:stCondLst>
                                        </p:cTn>
                                        <p:tgtEl>
                                          <p:spTgt spid="37"/>
                                        </p:tgtEl>
                                        <p:attrNameLst>
                                          <p:attrName>ppt_y</p:attrName>
                                        </p:attrNameLst>
                                      </p:cBhvr>
                                      <p:tavLst>
                                        <p:tav tm="0" fmla="#ppt_y-sin(pi*$)/9">
                                          <p:val>
                                            <p:fltVal val="0"/>
                                          </p:val>
                                        </p:tav>
                                        <p:tav tm="100000">
                                          <p:val>
                                            <p:fltVal val="1"/>
                                          </p:val>
                                        </p:tav>
                                      </p:tavLst>
                                    </p:anim>
                                    <p:anim calcmode="lin" valueType="num">
                                      <p:cBhvr>
                                        <p:cTn id="113" dur="207" tmFilter="0, 0; 0.125,0.2665; 0.25,0.4; 0.375,0.465; 0.5,0.5;  0.625,0.535; 0.75,0.6; 0.875,0.7335; 1,1">
                                          <p:stCondLst>
                                            <p:cond delay="828"/>
                                          </p:stCondLst>
                                        </p:cTn>
                                        <p:tgtEl>
                                          <p:spTgt spid="37"/>
                                        </p:tgtEl>
                                        <p:attrNameLst>
                                          <p:attrName>ppt_y</p:attrName>
                                        </p:attrNameLst>
                                      </p:cBhvr>
                                      <p:tavLst>
                                        <p:tav tm="0" fmla="#ppt_y-sin(pi*$)/27">
                                          <p:val>
                                            <p:fltVal val="0"/>
                                          </p:val>
                                        </p:tav>
                                        <p:tav tm="100000">
                                          <p:val>
                                            <p:fltVal val="1"/>
                                          </p:val>
                                        </p:tav>
                                      </p:tavLst>
                                    </p:anim>
                                    <p:anim calcmode="lin" valueType="num">
                                      <p:cBhvr>
                                        <p:cTn id="114" dur="103" tmFilter="0, 0; 0.125,0.2665; 0.25,0.4; 0.375,0.465; 0.5,0.5;  0.625,0.535; 0.75,0.6; 0.875,0.7335; 1,1">
                                          <p:stCondLst>
                                            <p:cond delay="1035"/>
                                          </p:stCondLst>
                                        </p:cTn>
                                        <p:tgtEl>
                                          <p:spTgt spid="37"/>
                                        </p:tgtEl>
                                        <p:attrNameLst>
                                          <p:attrName>ppt_y</p:attrName>
                                        </p:attrNameLst>
                                      </p:cBhvr>
                                      <p:tavLst>
                                        <p:tav tm="0" fmla="#ppt_y-sin(pi*$)/81">
                                          <p:val>
                                            <p:fltVal val="0"/>
                                          </p:val>
                                        </p:tav>
                                        <p:tav tm="100000">
                                          <p:val>
                                            <p:fltVal val="1"/>
                                          </p:val>
                                        </p:tav>
                                      </p:tavLst>
                                    </p:anim>
                                    <p:animScale>
                                      <p:cBhvr>
                                        <p:cTn id="115" dur="16">
                                          <p:stCondLst>
                                            <p:cond delay="406"/>
                                          </p:stCondLst>
                                        </p:cTn>
                                        <p:tgtEl>
                                          <p:spTgt spid="37"/>
                                        </p:tgtEl>
                                      </p:cBhvr>
                                      <p:to x="100000" y="60000"/>
                                    </p:animScale>
                                    <p:animScale>
                                      <p:cBhvr>
                                        <p:cTn id="116" dur="104" decel="50000">
                                          <p:stCondLst>
                                            <p:cond delay="423"/>
                                          </p:stCondLst>
                                        </p:cTn>
                                        <p:tgtEl>
                                          <p:spTgt spid="37"/>
                                        </p:tgtEl>
                                      </p:cBhvr>
                                      <p:to x="100000" y="100000"/>
                                    </p:animScale>
                                    <p:animScale>
                                      <p:cBhvr>
                                        <p:cTn id="117" dur="16">
                                          <p:stCondLst>
                                            <p:cond delay="820"/>
                                          </p:stCondLst>
                                        </p:cTn>
                                        <p:tgtEl>
                                          <p:spTgt spid="37"/>
                                        </p:tgtEl>
                                      </p:cBhvr>
                                      <p:to x="100000" y="80000"/>
                                    </p:animScale>
                                    <p:animScale>
                                      <p:cBhvr>
                                        <p:cTn id="118" dur="104" decel="50000">
                                          <p:stCondLst>
                                            <p:cond delay="836"/>
                                          </p:stCondLst>
                                        </p:cTn>
                                        <p:tgtEl>
                                          <p:spTgt spid="37"/>
                                        </p:tgtEl>
                                      </p:cBhvr>
                                      <p:to x="100000" y="100000"/>
                                    </p:animScale>
                                    <p:animScale>
                                      <p:cBhvr>
                                        <p:cTn id="119" dur="16">
                                          <p:stCondLst>
                                            <p:cond delay="1026"/>
                                          </p:stCondLst>
                                        </p:cTn>
                                        <p:tgtEl>
                                          <p:spTgt spid="37"/>
                                        </p:tgtEl>
                                      </p:cBhvr>
                                      <p:to x="100000" y="90000"/>
                                    </p:animScale>
                                    <p:animScale>
                                      <p:cBhvr>
                                        <p:cTn id="120" dur="104" decel="50000">
                                          <p:stCondLst>
                                            <p:cond delay="1042"/>
                                          </p:stCondLst>
                                        </p:cTn>
                                        <p:tgtEl>
                                          <p:spTgt spid="37"/>
                                        </p:tgtEl>
                                      </p:cBhvr>
                                      <p:to x="100000" y="100000"/>
                                    </p:animScale>
                                    <p:animScale>
                                      <p:cBhvr>
                                        <p:cTn id="121" dur="16">
                                          <p:stCondLst>
                                            <p:cond delay="1130"/>
                                          </p:stCondLst>
                                        </p:cTn>
                                        <p:tgtEl>
                                          <p:spTgt spid="37"/>
                                        </p:tgtEl>
                                      </p:cBhvr>
                                      <p:to x="100000" y="95000"/>
                                    </p:animScale>
                                    <p:animScale>
                                      <p:cBhvr>
                                        <p:cTn id="122" dur="104" decel="50000">
                                          <p:stCondLst>
                                            <p:cond delay="1146"/>
                                          </p:stCondLst>
                                        </p:cTn>
                                        <p:tgtEl>
                                          <p:spTgt spid="37"/>
                                        </p:tgtEl>
                                      </p:cBhvr>
                                      <p:to x="100000" y="100000"/>
                                    </p:animScale>
                                  </p:childTnLst>
                                </p:cTn>
                              </p:par>
                            </p:childTnLst>
                          </p:cTn>
                        </p:par>
                        <p:par>
                          <p:cTn id="123" fill="hold">
                            <p:stCondLst>
                              <p:cond delay="4520"/>
                            </p:stCondLst>
                            <p:childTnLst>
                              <p:par>
                                <p:cTn id="124" presetID="42" presetClass="entr" presetSubtype="0" fill="hold" grpId="0" nodeType="after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fade">
                                      <p:cBhvr>
                                        <p:cTn id="126" dur="1000"/>
                                        <p:tgtEl>
                                          <p:spTgt spid="59"/>
                                        </p:tgtEl>
                                      </p:cBhvr>
                                    </p:animEffect>
                                    <p:anim calcmode="lin" valueType="num">
                                      <p:cBhvr>
                                        <p:cTn id="127" dur="1000" fill="hold"/>
                                        <p:tgtEl>
                                          <p:spTgt spid="59"/>
                                        </p:tgtEl>
                                        <p:attrNameLst>
                                          <p:attrName>ppt_x</p:attrName>
                                        </p:attrNameLst>
                                      </p:cBhvr>
                                      <p:tavLst>
                                        <p:tav tm="0">
                                          <p:val>
                                            <p:strVal val="#ppt_x"/>
                                          </p:val>
                                        </p:tav>
                                        <p:tav tm="100000">
                                          <p:val>
                                            <p:strVal val="#ppt_x"/>
                                          </p:val>
                                        </p:tav>
                                      </p:tavLst>
                                    </p:anim>
                                    <p:anim calcmode="lin" valueType="num">
                                      <p:cBhvr>
                                        <p:cTn id="128" dur="1000" fill="hold"/>
                                        <p:tgtEl>
                                          <p:spTgt spid="59"/>
                                        </p:tgtEl>
                                        <p:attrNameLst>
                                          <p:attrName>ppt_y</p:attrName>
                                        </p:attrNameLst>
                                      </p:cBhvr>
                                      <p:tavLst>
                                        <p:tav tm="0">
                                          <p:val>
                                            <p:strVal val="#ppt_y+.1"/>
                                          </p:val>
                                        </p:tav>
                                        <p:tav tm="100000">
                                          <p:val>
                                            <p:strVal val="#ppt_y"/>
                                          </p:val>
                                        </p:tav>
                                      </p:tavLst>
                                    </p:anim>
                                  </p:childTnLst>
                                </p:cTn>
                              </p:par>
                            </p:childTnLst>
                          </p:cTn>
                        </p:par>
                        <p:par>
                          <p:cTn id="129" fill="hold">
                            <p:stCondLst>
                              <p:cond delay="5520"/>
                            </p:stCondLst>
                            <p:childTnLst>
                              <p:par>
                                <p:cTn id="130" presetID="42" presetClass="entr" presetSubtype="0" fill="hold" grpId="0" nodeType="afterEffect">
                                  <p:stCondLst>
                                    <p:cond delay="0"/>
                                  </p:stCondLst>
                                  <p:childTnLst>
                                    <p:set>
                                      <p:cBhvr>
                                        <p:cTn id="131" dur="1" fill="hold">
                                          <p:stCondLst>
                                            <p:cond delay="0"/>
                                          </p:stCondLst>
                                        </p:cTn>
                                        <p:tgtEl>
                                          <p:spTgt spid="77"/>
                                        </p:tgtEl>
                                        <p:attrNameLst>
                                          <p:attrName>style.visibility</p:attrName>
                                        </p:attrNameLst>
                                      </p:cBhvr>
                                      <p:to>
                                        <p:strVal val="visible"/>
                                      </p:to>
                                    </p:set>
                                    <p:animEffect transition="in" filter="fade">
                                      <p:cBhvr>
                                        <p:cTn id="132" dur="1000"/>
                                        <p:tgtEl>
                                          <p:spTgt spid="77"/>
                                        </p:tgtEl>
                                      </p:cBhvr>
                                    </p:animEffect>
                                    <p:anim calcmode="lin" valueType="num">
                                      <p:cBhvr>
                                        <p:cTn id="133" dur="1000" fill="hold"/>
                                        <p:tgtEl>
                                          <p:spTgt spid="77"/>
                                        </p:tgtEl>
                                        <p:attrNameLst>
                                          <p:attrName>ppt_x</p:attrName>
                                        </p:attrNameLst>
                                      </p:cBhvr>
                                      <p:tavLst>
                                        <p:tav tm="0">
                                          <p:val>
                                            <p:strVal val="#ppt_x"/>
                                          </p:val>
                                        </p:tav>
                                        <p:tav tm="100000">
                                          <p:val>
                                            <p:strVal val="#ppt_x"/>
                                          </p:val>
                                        </p:tav>
                                      </p:tavLst>
                                    </p:anim>
                                    <p:anim calcmode="lin" valueType="num">
                                      <p:cBhvr>
                                        <p:cTn id="134" dur="1000" fill="hold"/>
                                        <p:tgtEl>
                                          <p:spTgt spid="77"/>
                                        </p:tgtEl>
                                        <p:attrNameLst>
                                          <p:attrName>ppt_y</p:attrName>
                                        </p:attrNameLst>
                                      </p:cBhvr>
                                      <p:tavLst>
                                        <p:tav tm="0">
                                          <p:val>
                                            <p:strVal val="#ppt_y+.1"/>
                                          </p:val>
                                        </p:tav>
                                        <p:tav tm="100000">
                                          <p:val>
                                            <p:strVal val="#ppt_y"/>
                                          </p:val>
                                        </p:tav>
                                      </p:tavLst>
                                    </p:anim>
                                  </p:childTnLst>
                                </p:cTn>
                              </p:par>
                            </p:childTnLst>
                          </p:cTn>
                        </p:par>
                        <p:par>
                          <p:cTn id="135" fill="hold">
                            <p:stCondLst>
                              <p:cond delay="6520"/>
                            </p:stCondLst>
                            <p:childTnLst>
                              <p:par>
                                <p:cTn id="136" presetID="42" presetClass="entr" presetSubtype="0" fill="hold" grpId="0"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animBg="1"/>
      <p:bldP spid="36" grpId="0" animBg="1"/>
      <p:bldP spid="37" grpId="0" animBg="1"/>
      <p:bldP spid="59" grpId="0"/>
      <p:bldP spid="62" grpId="0" animBg="1"/>
      <p:bldP spid="63" grpId="0" animBg="1"/>
      <p:bldP spid="64" grpId="0" animBg="1"/>
      <p:bldP spid="65" grpId="0"/>
      <p:bldP spid="77"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57835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01.</a:t>
            </a:r>
            <a:r>
              <a:rPr lang="zh-CN" altLang="en-US" sz="3200" dirty="0">
                <a:solidFill>
                  <a:schemeClr val="bg1">
                    <a:lumMod val="50000"/>
                  </a:schemeClr>
                </a:solidFill>
              </a:rPr>
              <a:t>人脸表情数据集</a:t>
            </a:r>
            <a:r>
              <a:rPr lang="en-US" altLang="zh-CN" sz="3200" dirty="0">
                <a:solidFill>
                  <a:schemeClr val="bg1">
                    <a:lumMod val="50000"/>
                  </a:schemeClr>
                </a:solidFill>
              </a:rPr>
              <a:t>Fer2013</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B83E72B3-E15F-4E57-AD3B-B470E87918F2}"/>
              </a:ext>
            </a:extLst>
          </p:cNvPr>
          <p:cNvSpPr/>
          <p:nvPr/>
        </p:nvSpPr>
        <p:spPr>
          <a:xfrm>
            <a:off x="233149" y="1591828"/>
            <a:ext cx="5286392" cy="2800767"/>
          </a:xfrm>
          <a:prstGeom prst="rect">
            <a:avLst/>
          </a:prstGeom>
        </p:spPr>
        <p:txBody>
          <a:bodyPr wrap="square">
            <a:spAutoFit/>
          </a:bodyPr>
          <a:lstStyle/>
          <a:p>
            <a:pPr marL="228600" indent="266700" algn="just">
              <a:spcAft>
                <a:spcPts val="0"/>
              </a:spcAft>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Fer2013</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人脸表情数据集由</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35886</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张人脸表情图片组成，其中，测试图（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Training</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28708</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张，公共验证图（</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PublicTest</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）和私有验证图（</a:t>
            </a:r>
            <a:r>
              <a:rPr lang="en-US" altLang="zh-CN" sz="1600" kern="100" dirty="0" err="1">
                <a:latin typeface="宋体" panose="02010600030101010101" pitchFamily="2" charset="-122"/>
                <a:ea typeface="宋体" panose="02010600030101010101" pitchFamily="2" charset="-122"/>
                <a:cs typeface="Times New Roman" panose="02020603050405020304" pitchFamily="18" charset="0"/>
              </a:rPr>
              <a:t>PrivateTest</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）各</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3589</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张，每张图片是由大小固定为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48</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48</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的灰度图像组成，共有</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7</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种表情，分别对应于数字标签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0-6</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，具体表情对应的标签和中英文如下：</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0 anger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生气；</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1 disgust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厌恶；</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2 fear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恐惧；</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3 happy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开心；</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4 sad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伤心；</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5 surprised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惊讶；</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6 normal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中性。</a:t>
            </a:r>
          </a:p>
          <a:p>
            <a:pPr marL="228600" indent="266700" algn="just">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数据集将表情、图片数据、</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数据用途</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保存到</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csv</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文件中</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，内容如图所示。</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9" name="图片 38">
            <a:extLst>
              <a:ext uri="{FF2B5EF4-FFF2-40B4-BE49-F238E27FC236}">
                <a16:creationId xmlns:a16="http://schemas.microsoft.com/office/drawing/2014/main" id="{7B73D638-D96D-463C-9228-9D59FAB1B6E9}"/>
              </a:ext>
            </a:extLst>
          </p:cNvPr>
          <p:cNvPicPr/>
          <p:nvPr/>
        </p:nvPicPr>
        <p:blipFill>
          <a:blip r:embed="rId2"/>
          <a:stretch>
            <a:fillRect/>
          </a:stretch>
        </p:blipFill>
        <p:spPr>
          <a:xfrm>
            <a:off x="1060783" y="4477831"/>
            <a:ext cx="4039117" cy="2286128"/>
          </a:xfrm>
          <a:prstGeom prst="rect">
            <a:avLst/>
          </a:prstGeom>
        </p:spPr>
      </p:pic>
      <p:sp>
        <p:nvSpPr>
          <p:cNvPr id="43" name="文本框 59">
            <a:extLst>
              <a:ext uri="{FF2B5EF4-FFF2-40B4-BE49-F238E27FC236}">
                <a16:creationId xmlns:a16="http://schemas.microsoft.com/office/drawing/2014/main" id="{2657584B-C17E-4666-B0FF-09E333704A29}"/>
              </a:ext>
            </a:extLst>
          </p:cNvPr>
          <p:cNvSpPr txBox="1"/>
          <p:nvPr/>
        </p:nvSpPr>
        <p:spPr>
          <a:xfrm>
            <a:off x="6096000" y="1157779"/>
            <a:ext cx="5363552" cy="1640193"/>
          </a:xfrm>
          <a:prstGeom prst="rect">
            <a:avLst/>
          </a:prstGeom>
          <a:noFill/>
        </p:spPr>
        <p:txBody>
          <a:bodyPr wrap="square">
            <a:spAutoFit/>
          </a:bodyPr>
          <a:lstStyle/>
          <a:p>
            <a:pPr marL="285750" indent="-285750">
              <a:lnSpc>
                <a:spcPts val="2000"/>
              </a:lnSpc>
              <a:buClr>
                <a:srgbClr val="044875"/>
              </a:buClr>
              <a:defRPr/>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解析与划分数据集</a:t>
            </a:r>
          </a:p>
          <a:p>
            <a:pPr eaLnBrk="1" fontAlgn="auto" hangingPunct="1">
              <a:lnSpc>
                <a:spcPts val="2000"/>
              </a:lnSpc>
              <a:spcBef>
                <a:spcPts val="0"/>
              </a:spcBef>
              <a:spcAft>
                <a:spcPts val="0"/>
              </a:spcAft>
              <a:buClr>
                <a:srgbClr val="044875"/>
              </a:buClr>
              <a:defRPr/>
            </a:pP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pandas</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解析数据集，根据标签提取内容</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对提取内容进行格式转换、与神经网络模型输入输出形状一致。</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spcBef>
                <a:spcPts val="300"/>
              </a:spcBef>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3.</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划分前</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80%</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为训练集，</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20%</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为测试集。</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7BB88DD0-DCD0-4AC8-8399-FFEDE6DAB639}"/>
              </a:ext>
            </a:extLst>
          </p:cNvPr>
          <p:cNvSpPr/>
          <p:nvPr/>
        </p:nvSpPr>
        <p:spPr>
          <a:xfrm>
            <a:off x="448638" y="1157779"/>
            <a:ext cx="1723549" cy="348813"/>
          </a:xfrm>
          <a:prstGeom prst="rect">
            <a:avLst/>
          </a:prstGeom>
        </p:spPr>
        <p:txBody>
          <a:bodyPr wrap="none">
            <a:spAutoFit/>
          </a:bodyPr>
          <a:lstStyle/>
          <a:p>
            <a:pPr marL="285750" indent="-285750">
              <a:lnSpc>
                <a:spcPts val="2000"/>
              </a:lnSpc>
              <a:buClr>
                <a:srgbClr val="044875"/>
              </a:buClr>
              <a:defRPr/>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数据集介绍</a:t>
            </a:r>
          </a:p>
        </p:txBody>
      </p:sp>
      <p:pic>
        <p:nvPicPr>
          <p:cNvPr id="5" name="图片 4">
            <a:extLst>
              <a:ext uri="{FF2B5EF4-FFF2-40B4-BE49-F238E27FC236}">
                <a16:creationId xmlns:a16="http://schemas.microsoft.com/office/drawing/2014/main" id="{6739886B-3808-4464-A4C0-34471831461F}"/>
              </a:ext>
            </a:extLst>
          </p:cNvPr>
          <p:cNvPicPr>
            <a:picLocks noChangeAspect="1"/>
          </p:cNvPicPr>
          <p:nvPr/>
        </p:nvPicPr>
        <p:blipFill>
          <a:blip r:embed="rId3"/>
          <a:stretch>
            <a:fillRect/>
          </a:stretch>
        </p:blipFill>
        <p:spPr>
          <a:xfrm>
            <a:off x="5969428" y="3112427"/>
            <a:ext cx="5852667" cy="3406435"/>
          </a:xfrm>
          <a:prstGeom prst="rect">
            <a:avLst/>
          </a:prstGeom>
        </p:spPr>
      </p:pic>
    </p:spTree>
    <p:extLst>
      <p:ext uri="{BB962C8B-B14F-4D97-AF65-F5344CB8AC3E}">
        <p14:creationId xmlns:p14="http://schemas.microsoft.com/office/powerpoint/2010/main" val="2366103644"/>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823321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02.</a:t>
            </a:r>
            <a:r>
              <a:rPr lang="zh-CN" altLang="en-US" sz="3200" dirty="0">
                <a:solidFill>
                  <a:schemeClr val="bg1">
                    <a:lumMod val="50000"/>
                  </a:schemeClr>
                </a:solidFill>
              </a:rPr>
              <a:t>搭建</a:t>
            </a:r>
            <a:r>
              <a:rPr lang="en-US" altLang="zh-CN" sz="3200" kern="100" dirty="0" err="1">
                <a:latin typeface="宋体" panose="02010600030101010101" pitchFamily="2" charset="-122"/>
                <a:ea typeface="宋体" panose="02010600030101010101" pitchFamily="2" charset="-122"/>
                <a:cs typeface="Times New Roman" panose="02020603050405020304" pitchFamily="18" charset="0"/>
              </a:rPr>
              <a:t>Xception</a:t>
            </a:r>
            <a:r>
              <a:rPr lang="zh-CN" altLang="en-US" sz="3200" dirty="0">
                <a:solidFill>
                  <a:schemeClr val="bg1">
                    <a:lumMod val="50000"/>
                  </a:schemeClr>
                </a:solidFill>
              </a:rPr>
              <a:t>神经网络</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990B9610-6325-4BE4-9835-BFD4F208E540}"/>
              </a:ext>
            </a:extLst>
          </p:cNvPr>
          <p:cNvSpPr/>
          <p:nvPr/>
        </p:nvSpPr>
        <p:spPr>
          <a:xfrm>
            <a:off x="7969736" y="2724408"/>
            <a:ext cx="4222264" cy="2308324"/>
          </a:xfrm>
          <a:prstGeom prst="rect">
            <a:avLst/>
          </a:prstGeom>
        </p:spPr>
        <p:txBody>
          <a:bodyPr wrap="square">
            <a:spAutoFit/>
          </a:bodyPr>
          <a:lstStyle/>
          <a:p>
            <a:r>
              <a:rPr lang="en-US" altLang="zh-CN" dirty="0"/>
              <a:t>      </a:t>
            </a:r>
            <a:r>
              <a:rPr lang="zh-CN" altLang="en-US" dirty="0">
                <a:latin typeface="宋体" panose="02010600030101010101" pitchFamily="2" charset="-122"/>
                <a:ea typeface="宋体" panose="02010600030101010101" pitchFamily="2" charset="-122"/>
              </a:rPr>
              <a:t>所有卷积层和分离卷积层后面是批处理规范化即</a:t>
            </a:r>
            <a:r>
              <a:rPr lang="en-US" altLang="zh-CN" dirty="0">
                <a:latin typeface="宋体" panose="02010600030101010101" pitchFamily="2" charset="-122"/>
                <a:ea typeface="宋体" panose="02010600030101010101" pitchFamily="2" charset="-122"/>
              </a:rPr>
              <a:t>BN</a:t>
            </a:r>
            <a:r>
              <a:rPr lang="zh-CN" altLang="en-US" dirty="0">
                <a:latin typeface="宋体" panose="02010600030101010101" pitchFamily="2" charset="-122"/>
                <a:ea typeface="宋体" panose="02010600030101010101" pitchFamily="2" charset="-122"/>
              </a:rPr>
              <a:t>层。所有分离卷积层使用的深度乘数为</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整个网络由</a:t>
            </a:r>
            <a:r>
              <a:rPr lang="en-US" altLang="zh-CN" dirty="0">
                <a:latin typeface="宋体" panose="02010600030101010101" pitchFamily="2" charset="-122"/>
                <a:ea typeface="宋体" panose="02010600030101010101" pitchFamily="2" charset="-122"/>
              </a:rPr>
              <a:t>36</a:t>
            </a:r>
            <a:r>
              <a:rPr lang="zh-CN" altLang="en-US" dirty="0">
                <a:latin typeface="宋体" panose="02010600030101010101" pitchFamily="2" charset="-122"/>
                <a:ea typeface="宋体" panose="02010600030101010101" pitchFamily="2" charset="-122"/>
              </a:rPr>
              <a:t>个卷积层组成，这</a:t>
            </a:r>
            <a:r>
              <a:rPr lang="en-US" altLang="zh-CN" dirty="0">
                <a:latin typeface="宋体" panose="02010600030101010101" pitchFamily="2" charset="-122"/>
                <a:ea typeface="宋体" panose="02010600030101010101" pitchFamily="2" charset="-122"/>
              </a:rPr>
              <a:t>36</a:t>
            </a:r>
            <a:r>
              <a:rPr lang="zh-CN" altLang="en-US" dirty="0">
                <a:latin typeface="宋体" panose="02010600030101010101" pitchFamily="2" charset="-122"/>
                <a:ea typeface="宋体" panose="02010600030101010101" pitchFamily="2" charset="-122"/>
              </a:rPr>
              <a:t>个卷积层分为</a:t>
            </a:r>
            <a:r>
              <a:rPr lang="en-US" altLang="zh-CN" dirty="0">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个模块，除了第一个和最后一个模块外，每个模块都有一个线性的跳跃连接，这使得网络结构非常容易定义和修改。</a:t>
            </a:r>
          </a:p>
        </p:txBody>
      </p:sp>
      <p:pic>
        <p:nvPicPr>
          <p:cNvPr id="6" name="图片 5">
            <a:extLst>
              <a:ext uri="{FF2B5EF4-FFF2-40B4-BE49-F238E27FC236}">
                <a16:creationId xmlns:a16="http://schemas.microsoft.com/office/drawing/2014/main" id="{86B0BDCB-BB3F-4386-B03D-8C49EFCB4143}"/>
              </a:ext>
            </a:extLst>
          </p:cNvPr>
          <p:cNvPicPr>
            <a:picLocks noChangeAspect="1"/>
          </p:cNvPicPr>
          <p:nvPr/>
        </p:nvPicPr>
        <p:blipFill>
          <a:blip r:embed="rId2"/>
          <a:stretch>
            <a:fillRect/>
          </a:stretch>
        </p:blipFill>
        <p:spPr>
          <a:xfrm>
            <a:off x="0" y="1292727"/>
            <a:ext cx="7919044" cy="5249195"/>
          </a:xfrm>
          <a:prstGeom prst="rect">
            <a:avLst/>
          </a:prstGeom>
        </p:spPr>
      </p:pic>
      <p:sp>
        <p:nvSpPr>
          <p:cNvPr id="2" name="矩形 1">
            <a:extLst>
              <a:ext uri="{FF2B5EF4-FFF2-40B4-BE49-F238E27FC236}">
                <a16:creationId xmlns:a16="http://schemas.microsoft.com/office/drawing/2014/main" id="{7D8602D2-02C9-4311-B48E-99CA08E96AED}"/>
              </a:ext>
            </a:extLst>
          </p:cNvPr>
          <p:cNvSpPr/>
          <p:nvPr/>
        </p:nvSpPr>
        <p:spPr>
          <a:xfrm>
            <a:off x="8046021" y="1215218"/>
            <a:ext cx="4062424" cy="1477328"/>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Xception</a:t>
            </a:r>
            <a:r>
              <a:rPr lang="zh-CN" altLang="en-US" dirty="0">
                <a:latin typeface="宋体" panose="02010600030101010101" pitchFamily="2" charset="-122"/>
                <a:ea typeface="宋体" panose="02010600030101010101" pitchFamily="2" charset="-122"/>
              </a:rPr>
              <a:t>是</a:t>
            </a:r>
            <a:r>
              <a:rPr lang="en-US" altLang="zh-CN" dirty="0">
                <a:latin typeface="宋体" panose="02010600030101010101" pitchFamily="2" charset="-122"/>
                <a:ea typeface="宋体" panose="02010600030101010101" pitchFamily="2" charset="-122"/>
              </a:rPr>
              <a:t>google</a:t>
            </a:r>
            <a:r>
              <a:rPr lang="zh-CN" altLang="en-US" dirty="0">
                <a:latin typeface="宋体" panose="02010600030101010101" pitchFamily="2" charset="-122"/>
                <a:ea typeface="宋体" panose="02010600030101010101" pitchFamily="2" charset="-122"/>
              </a:rPr>
              <a:t>继</a:t>
            </a:r>
            <a:r>
              <a:rPr lang="en-US" altLang="zh-CN" dirty="0">
                <a:latin typeface="宋体" panose="02010600030101010101" pitchFamily="2" charset="-122"/>
                <a:ea typeface="宋体" panose="02010600030101010101" pitchFamily="2" charset="-122"/>
              </a:rPr>
              <a:t>Inception</a:t>
            </a:r>
            <a:r>
              <a:rPr lang="zh-CN" altLang="en-US" dirty="0">
                <a:latin typeface="宋体" panose="02010600030101010101" pitchFamily="2" charset="-122"/>
                <a:ea typeface="宋体" panose="02010600030101010101" pitchFamily="2" charset="-122"/>
              </a:rPr>
              <a:t>后提出的对</a:t>
            </a:r>
            <a:r>
              <a:rPr lang="en-US" altLang="zh-CN" dirty="0">
                <a:latin typeface="宋体" panose="02010600030101010101" pitchFamily="2" charset="-122"/>
                <a:ea typeface="宋体" panose="02010600030101010101" pitchFamily="2" charset="-122"/>
              </a:rPr>
              <a:t>Inception v3</a:t>
            </a:r>
            <a:r>
              <a:rPr lang="zh-CN" altLang="en-US" dirty="0">
                <a:latin typeface="宋体" panose="02010600030101010101" pitchFamily="2" charset="-122"/>
                <a:ea typeface="宋体" panose="02010600030101010101" pitchFamily="2" charset="-122"/>
              </a:rPr>
              <a:t>的另一种改进，主要是采用</a:t>
            </a:r>
            <a:r>
              <a:rPr lang="en-US" altLang="zh-CN" dirty="0" err="1">
                <a:latin typeface="宋体" panose="02010600030101010101" pitchFamily="2" charset="-122"/>
                <a:ea typeface="宋体" panose="02010600030101010101" pitchFamily="2" charset="-122"/>
              </a:rPr>
              <a:t>depthwise</a:t>
            </a:r>
            <a:r>
              <a:rPr lang="en-US" altLang="zh-CN" dirty="0">
                <a:latin typeface="宋体" panose="02010600030101010101" pitchFamily="2" charset="-122"/>
                <a:ea typeface="宋体" panose="02010600030101010101" pitchFamily="2" charset="-122"/>
              </a:rPr>
              <a:t> separable convolution</a:t>
            </a:r>
            <a:r>
              <a:rPr lang="zh-CN" altLang="en-US" dirty="0">
                <a:latin typeface="宋体" panose="02010600030101010101" pitchFamily="2" charset="-122"/>
                <a:ea typeface="宋体" panose="02010600030101010101" pitchFamily="2" charset="-122"/>
              </a:rPr>
              <a:t>来替换原来</a:t>
            </a:r>
            <a:r>
              <a:rPr lang="en-US" altLang="zh-CN" dirty="0">
                <a:latin typeface="宋体" panose="02010600030101010101" pitchFamily="2" charset="-122"/>
                <a:ea typeface="宋体" panose="02010600030101010101" pitchFamily="2" charset="-122"/>
              </a:rPr>
              <a:t>Inception v3</a:t>
            </a:r>
            <a:r>
              <a:rPr lang="zh-CN" altLang="en-US" dirty="0">
                <a:latin typeface="宋体" panose="02010600030101010101" pitchFamily="2" charset="-122"/>
                <a:ea typeface="宋体" panose="02010600030101010101" pitchFamily="2" charset="-122"/>
              </a:rPr>
              <a:t>中的卷积操作。</a:t>
            </a:r>
          </a:p>
        </p:txBody>
      </p:sp>
      <p:sp>
        <p:nvSpPr>
          <p:cNvPr id="4" name="矩形 3">
            <a:extLst>
              <a:ext uri="{FF2B5EF4-FFF2-40B4-BE49-F238E27FC236}">
                <a16:creationId xmlns:a16="http://schemas.microsoft.com/office/drawing/2014/main" id="{43DC07C7-CB58-4AF4-A0DC-447316DAA9CB}"/>
              </a:ext>
            </a:extLst>
          </p:cNvPr>
          <p:cNvSpPr/>
          <p:nvPr/>
        </p:nvSpPr>
        <p:spPr>
          <a:xfrm>
            <a:off x="8046021" y="5064594"/>
            <a:ext cx="3926020" cy="1200329"/>
          </a:xfrm>
          <a:prstGeom prst="rect">
            <a:avLst/>
          </a:prstGeom>
        </p:spPr>
        <p:txBody>
          <a:bodyPr wrap="square">
            <a:spAutoFit/>
          </a:bodyPr>
          <a:lstStyle/>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Entry flow</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主要是用来不断向下采样，减小空间维度；中间则是不断学习关联关系，优化特征；最终则是汇总、整理特征，用于交由</a:t>
            </a:r>
            <a:r>
              <a:rPr lang="en-US" altLang="zh-CN" kern="100" dirty="0">
                <a:latin typeface="Calibri" panose="020F0502020204030204" pitchFamily="34" charset="0"/>
                <a:ea typeface="宋体" panose="02010600030101010101" pitchFamily="2" charset="-122"/>
                <a:cs typeface="Times New Roman" panose="02020603050405020304" pitchFamily="18" charset="0"/>
              </a:rPr>
              <a:t>FC</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来进行表达。</a:t>
            </a:r>
          </a:p>
        </p:txBody>
      </p:sp>
    </p:spTree>
    <p:extLst>
      <p:ext uri="{BB962C8B-B14F-4D97-AF65-F5344CB8AC3E}">
        <p14:creationId xmlns:p14="http://schemas.microsoft.com/office/powerpoint/2010/main" val="354630778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911933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02. </a:t>
            </a:r>
            <a:r>
              <a:rPr lang="zh-CN" altLang="en-US" sz="3200" dirty="0">
                <a:solidFill>
                  <a:schemeClr val="bg1">
                    <a:lumMod val="50000"/>
                  </a:schemeClr>
                </a:solidFill>
              </a:rPr>
              <a:t>关于</a:t>
            </a:r>
            <a:r>
              <a:rPr lang="en-US" altLang="zh-CN" sz="3200" dirty="0" err="1">
                <a:solidFill>
                  <a:schemeClr val="bg1">
                    <a:lumMod val="50000"/>
                  </a:schemeClr>
                </a:solidFill>
              </a:rPr>
              <a:t>Depthwise</a:t>
            </a:r>
            <a:r>
              <a:rPr lang="en-US" altLang="zh-CN" sz="3200" dirty="0">
                <a:solidFill>
                  <a:schemeClr val="bg1">
                    <a:lumMod val="50000"/>
                  </a:schemeClr>
                </a:solidFill>
              </a:rPr>
              <a:t> Separable Convolution</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AC59C35A-78F9-41FD-B5EF-41A32409B30C}"/>
              </a:ext>
            </a:extLst>
          </p:cNvPr>
          <p:cNvPicPr>
            <a:picLocks noChangeAspect="1"/>
          </p:cNvPicPr>
          <p:nvPr/>
        </p:nvPicPr>
        <p:blipFill>
          <a:blip r:embed="rId2"/>
          <a:stretch>
            <a:fillRect/>
          </a:stretch>
        </p:blipFill>
        <p:spPr>
          <a:xfrm>
            <a:off x="448638" y="1175709"/>
            <a:ext cx="5179163" cy="5318478"/>
          </a:xfrm>
          <a:prstGeom prst="rect">
            <a:avLst/>
          </a:prstGeom>
        </p:spPr>
      </p:pic>
      <p:sp>
        <p:nvSpPr>
          <p:cNvPr id="7" name="矩形 6">
            <a:extLst>
              <a:ext uri="{FF2B5EF4-FFF2-40B4-BE49-F238E27FC236}">
                <a16:creationId xmlns:a16="http://schemas.microsoft.com/office/drawing/2014/main" id="{98C8F641-F130-4EDD-9703-371530171608}"/>
              </a:ext>
            </a:extLst>
          </p:cNvPr>
          <p:cNvSpPr/>
          <p:nvPr/>
        </p:nvSpPr>
        <p:spPr>
          <a:xfrm>
            <a:off x="5963319" y="1368033"/>
            <a:ext cx="5387892" cy="4801314"/>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下图为</a:t>
            </a:r>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Depthwise</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 Separable Convolution</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的示意图，其实就是将传统的卷积操作分成两步：一步叫</a:t>
            </a:r>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Depthwise</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 Convolution(DW)</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，就是下图的（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b</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），另一步是</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Pointwise Convolution(PW)</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，就是下图的（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c</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a:t>
            </a:r>
          </a:p>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常规卷积每个卷积核是同时操作输入图片的每个通道， </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DW</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的一个卷积核负责一个通道，一个通道只被一个卷积核卷积。假设原来是</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3*3</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的卷积，</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为输入通道数，那么</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DW</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就是先用</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个</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3*3</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卷积核一对一卷积输入的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个</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feature map</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，不求和，生成</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个结果。</a:t>
            </a:r>
          </a:p>
          <a:p>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      PW</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的运算与常规卷积运算非常相似，它的卷积核的尺寸为 </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1×1×M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为上一层的结果数。所以这里的卷积运算会将上一步的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map</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在深度方向上进行加权组合，生成新的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Feature map</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。有</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N</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个卷积核就有</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N</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个输出</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Feature map</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a:t>
            </a:r>
          </a:p>
          <a:p>
            <a:endParaRPr lang="zh-CN" altLang="en-US" dirty="0"/>
          </a:p>
        </p:txBody>
      </p:sp>
    </p:spTree>
    <p:extLst>
      <p:ext uri="{BB962C8B-B14F-4D97-AF65-F5344CB8AC3E}">
        <p14:creationId xmlns:p14="http://schemas.microsoft.com/office/powerpoint/2010/main" val="39758776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911933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03. </a:t>
            </a:r>
            <a:r>
              <a:rPr lang="zh-CN" altLang="en-US" sz="3200" dirty="0">
                <a:solidFill>
                  <a:schemeClr val="bg1">
                    <a:lumMod val="50000"/>
                  </a:schemeClr>
                </a:solidFill>
              </a:rPr>
              <a:t>模型参数配置</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98C8F641-F130-4EDD-9703-371530171608}"/>
              </a:ext>
            </a:extLst>
          </p:cNvPr>
          <p:cNvSpPr/>
          <p:nvPr/>
        </p:nvSpPr>
        <p:spPr>
          <a:xfrm>
            <a:off x="5963319" y="1368033"/>
            <a:ext cx="5387892" cy="369332"/>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a:t>
            </a:r>
            <a:endParaRPr lang="zh-CN" altLang="en-US" dirty="0"/>
          </a:p>
        </p:txBody>
      </p:sp>
      <p:sp>
        <p:nvSpPr>
          <p:cNvPr id="21" name="矩形 20">
            <a:extLst>
              <a:ext uri="{FF2B5EF4-FFF2-40B4-BE49-F238E27FC236}">
                <a16:creationId xmlns:a16="http://schemas.microsoft.com/office/drawing/2014/main" id="{9E29F599-838C-43AA-9C84-39C04CF588CF}"/>
              </a:ext>
            </a:extLst>
          </p:cNvPr>
          <p:cNvSpPr/>
          <p:nvPr/>
        </p:nvSpPr>
        <p:spPr>
          <a:xfrm>
            <a:off x="652034" y="2137504"/>
            <a:ext cx="5387892" cy="2308324"/>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优化器： </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a:t>
            </a:r>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adam</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 </a:t>
            </a:r>
          </a:p>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损失函数：</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a:t>
            </a:r>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categorical_crossentropy</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a:t>
            </a:r>
          </a:p>
          <a:p>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Batch-size :  32</a:t>
            </a:r>
          </a:p>
          <a:p>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Epoch: 200</a:t>
            </a:r>
          </a:p>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数据增强：使用</a:t>
            </a:r>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ImageDataGenerator</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对数据集旋转、平移、缩放、垂直翻转。</a:t>
            </a:r>
            <a:endPar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endParaRPr>
          </a:p>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模型参数数量：</a:t>
            </a:r>
          </a:p>
          <a:p>
            <a:endParaRPr lang="zh-CN" altLang="en-US" dirty="0"/>
          </a:p>
        </p:txBody>
      </p:sp>
      <p:pic>
        <p:nvPicPr>
          <p:cNvPr id="22" name="图片 21">
            <a:extLst>
              <a:ext uri="{FF2B5EF4-FFF2-40B4-BE49-F238E27FC236}">
                <a16:creationId xmlns:a16="http://schemas.microsoft.com/office/drawing/2014/main" id="{94ECD2FD-CE62-4CA3-A7E1-603F2339DFEE}"/>
              </a:ext>
            </a:extLst>
          </p:cNvPr>
          <p:cNvPicPr/>
          <p:nvPr/>
        </p:nvPicPr>
        <p:blipFill>
          <a:blip r:embed="rId2"/>
          <a:stretch>
            <a:fillRect/>
          </a:stretch>
        </p:blipFill>
        <p:spPr>
          <a:xfrm>
            <a:off x="721341" y="4308300"/>
            <a:ext cx="4868754" cy="1391960"/>
          </a:xfrm>
          <a:prstGeom prst="rect">
            <a:avLst/>
          </a:prstGeom>
        </p:spPr>
      </p:pic>
      <p:sp>
        <p:nvSpPr>
          <p:cNvPr id="23" name="矩形 22">
            <a:extLst>
              <a:ext uri="{FF2B5EF4-FFF2-40B4-BE49-F238E27FC236}">
                <a16:creationId xmlns:a16="http://schemas.microsoft.com/office/drawing/2014/main" id="{33A7A0C1-8D7A-4EC9-A86E-49816FE6616A}"/>
              </a:ext>
            </a:extLst>
          </p:cNvPr>
          <p:cNvSpPr/>
          <p:nvPr/>
        </p:nvSpPr>
        <p:spPr>
          <a:xfrm>
            <a:off x="5963319" y="2137504"/>
            <a:ext cx="5939964" cy="2585323"/>
          </a:xfrm>
          <a:prstGeom prst="rect">
            <a:avLst/>
          </a:prstGeom>
        </p:spPr>
        <p:txBody>
          <a:bodyPr wrap="square">
            <a:spAutoFit/>
          </a:bodyPr>
          <a:lstStyle/>
          <a:p>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EarlyStopping</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：当测试集损失函数训练</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50</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轮不优化停止训练。</a:t>
            </a:r>
          </a:p>
          <a:p>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ReduceLROnPlateau</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：当测试集损失函数训练</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10</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轮不优化降低学习率至原来的</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10%</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a:t>
            </a:r>
          </a:p>
          <a:p>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CSVLogger</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：保存训练日志。</a:t>
            </a:r>
          </a:p>
          <a:p>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ModelCheckpoint</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：测试集损失函数优化时保存训练模型。</a:t>
            </a:r>
          </a:p>
          <a:p>
            <a:r>
              <a:rPr lang="en-US" altLang="zh-CN" dirty="0" err="1">
                <a:solidFill>
                  <a:srgbClr val="333333"/>
                </a:solidFill>
                <a:latin typeface="Arial" panose="020B0604020202020204" pitchFamily="34" charset="0"/>
                <a:ea typeface="宋体" panose="02010600030101010101" pitchFamily="2" charset="-122"/>
                <a:cs typeface="Arial" panose="020B0604020202020204" pitchFamily="34" charset="0"/>
              </a:rPr>
              <a:t>TrainingMonitor</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：自定义回调函数，每个</a:t>
            </a:r>
            <a:r>
              <a:rPr lang="en-US" altLang="zh-CN" dirty="0">
                <a:solidFill>
                  <a:srgbClr val="333333"/>
                </a:solidFill>
                <a:latin typeface="Arial" panose="020B0604020202020204" pitchFamily="34" charset="0"/>
                <a:ea typeface="宋体" panose="02010600030101010101" pitchFamily="2" charset="-122"/>
                <a:cs typeface="Arial" panose="020B0604020202020204" pitchFamily="34" charset="0"/>
              </a:rPr>
              <a:t>epoch</a:t>
            </a:r>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后绘制损失函数与准确率图像。</a:t>
            </a:r>
          </a:p>
          <a:p>
            <a:endParaRPr lang="zh-CN" altLang="en-US" dirty="0"/>
          </a:p>
        </p:txBody>
      </p:sp>
      <p:sp>
        <p:nvSpPr>
          <p:cNvPr id="8" name="矩形 7">
            <a:extLst>
              <a:ext uri="{FF2B5EF4-FFF2-40B4-BE49-F238E27FC236}">
                <a16:creationId xmlns:a16="http://schemas.microsoft.com/office/drawing/2014/main" id="{3A1B58FD-35B4-4A4D-A0CF-2357C65E06BC}"/>
              </a:ext>
            </a:extLst>
          </p:cNvPr>
          <p:cNvSpPr/>
          <p:nvPr/>
        </p:nvSpPr>
        <p:spPr>
          <a:xfrm>
            <a:off x="5859625" y="1492433"/>
            <a:ext cx="1723549" cy="461665"/>
          </a:xfrm>
          <a:prstGeom prst="rect">
            <a:avLst/>
          </a:prstGeom>
        </p:spPr>
        <p:txBody>
          <a:bodyPr wrap="none">
            <a:spAutoFit/>
          </a:bodyPr>
          <a:lstStyle/>
          <a:p>
            <a:r>
              <a:rPr lang="zh-CN" altLang="en-US" sz="2400" dirty="0">
                <a:solidFill>
                  <a:srgbClr val="333333"/>
                </a:solidFill>
                <a:latin typeface="Arial" panose="020B0604020202020204" pitchFamily="34" charset="0"/>
                <a:ea typeface="宋体" panose="02010600030101010101" pitchFamily="2" charset="-122"/>
                <a:cs typeface="Arial" panose="020B0604020202020204" pitchFamily="34" charset="0"/>
              </a:rPr>
              <a:t>回调函数：</a:t>
            </a:r>
          </a:p>
        </p:txBody>
      </p:sp>
      <p:sp>
        <p:nvSpPr>
          <p:cNvPr id="25" name="矩形 24">
            <a:extLst>
              <a:ext uri="{FF2B5EF4-FFF2-40B4-BE49-F238E27FC236}">
                <a16:creationId xmlns:a16="http://schemas.microsoft.com/office/drawing/2014/main" id="{D698E1E4-3042-40F0-B3D8-F001CD962184}"/>
              </a:ext>
            </a:extLst>
          </p:cNvPr>
          <p:cNvSpPr/>
          <p:nvPr/>
        </p:nvSpPr>
        <p:spPr>
          <a:xfrm>
            <a:off x="551257" y="1506532"/>
            <a:ext cx="1723549" cy="461665"/>
          </a:xfrm>
          <a:prstGeom prst="rect">
            <a:avLst/>
          </a:prstGeom>
        </p:spPr>
        <p:txBody>
          <a:bodyPr wrap="none">
            <a:spAutoFit/>
          </a:bodyPr>
          <a:lstStyle/>
          <a:p>
            <a:r>
              <a:rPr lang="zh-CN" altLang="en-US" sz="2400" dirty="0">
                <a:solidFill>
                  <a:srgbClr val="333333"/>
                </a:solidFill>
                <a:latin typeface="Arial" panose="020B0604020202020204" pitchFamily="34" charset="0"/>
                <a:ea typeface="宋体" panose="02010600030101010101" pitchFamily="2" charset="-122"/>
                <a:cs typeface="Arial" panose="020B0604020202020204" pitchFamily="34" charset="0"/>
              </a:rPr>
              <a:t>训练参数：</a:t>
            </a:r>
          </a:p>
        </p:txBody>
      </p:sp>
    </p:spTree>
    <p:extLst>
      <p:ext uri="{BB962C8B-B14F-4D97-AF65-F5344CB8AC3E}">
        <p14:creationId xmlns:p14="http://schemas.microsoft.com/office/powerpoint/2010/main" val="3231190825"/>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12190414" cy="6858000"/>
          </a:xfrm>
          <a:prstGeom prst="rect">
            <a:avLst/>
          </a:prstGeom>
          <a:noFill/>
          <a:ln>
            <a:noFill/>
          </a:ln>
        </p:spPr>
      </p:pic>
      <p:sp>
        <p:nvSpPr>
          <p:cNvPr id="12" name="矩形 11"/>
          <p:cNvSpPr/>
          <p:nvPr/>
        </p:nvSpPr>
        <p:spPr>
          <a:xfrm>
            <a:off x="-1" y="1850618"/>
            <a:ext cx="12190414" cy="2420758"/>
          </a:xfrm>
          <a:prstGeom prst="rect">
            <a:avLst/>
          </a:prstGeom>
          <a:solidFill>
            <a:srgbClr val="F4734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2A36"/>
              </a:solidFill>
            </a:endParaRPr>
          </a:p>
        </p:txBody>
      </p:sp>
      <p:sp>
        <p:nvSpPr>
          <p:cNvPr id="14" name="矩形 13"/>
          <p:cNvSpPr/>
          <p:nvPr/>
        </p:nvSpPr>
        <p:spPr>
          <a:xfrm>
            <a:off x="5296875" y="2599334"/>
            <a:ext cx="6015289" cy="923326"/>
          </a:xfrm>
          <a:prstGeom prst="rect">
            <a:avLst/>
          </a:prstGeom>
        </p:spPr>
        <p:txBody>
          <a:bodyPr wrap="square" lIns="91437" tIns="45718" rIns="91437" bIns="45718">
            <a:spAutoFit/>
          </a:bodyPr>
          <a:lstStyle/>
          <a:p>
            <a:r>
              <a:rPr lang="zh-CN" altLang="en-US" sz="5400" b="1" dirty="0">
                <a:solidFill>
                  <a:schemeClr val="bg1"/>
                </a:solidFill>
                <a:latin typeface="微软雅黑" pitchFamily="34" charset="-122"/>
                <a:ea typeface="微软雅黑" pitchFamily="34" charset="-122"/>
              </a:rPr>
              <a:t>项目背景</a:t>
            </a:r>
          </a:p>
        </p:txBody>
      </p:sp>
      <p:sp>
        <p:nvSpPr>
          <p:cNvPr id="31" name="Freeform 5"/>
          <p:cNvSpPr>
            <a:spLocks/>
          </p:cNvSpPr>
          <p:nvPr/>
        </p:nvSpPr>
        <p:spPr bwMode="auto">
          <a:xfrm rot="10800000">
            <a:off x="3260303" y="2302446"/>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32" name="原创设计师QQ5858324           _7"/>
          <p:cNvGrpSpPr/>
          <p:nvPr/>
        </p:nvGrpSpPr>
        <p:grpSpPr>
          <a:xfrm rot="5400000">
            <a:off x="3497954" y="2346741"/>
            <a:ext cx="1164734" cy="1314166"/>
            <a:chOff x="4468733" y="2771468"/>
            <a:chExt cx="1487127" cy="1677919"/>
          </a:xfrm>
        </p:grpSpPr>
        <p:sp>
          <p:nvSpPr>
            <p:cNvPr id="33"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35" name="原创设计师QQ5858324           _6"/>
          <p:cNvSpPr/>
          <p:nvPr>
            <p:custDataLst>
              <p:tags r:id="rId1"/>
            </p:custDataLst>
          </p:nvPr>
        </p:nvSpPr>
        <p:spPr>
          <a:xfrm>
            <a:off x="3221745" y="3444718"/>
            <a:ext cx="181566" cy="181566"/>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6" name="原创设计师QQ5858324           _7"/>
          <p:cNvSpPr/>
          <p:nvPr>
            <p:custDataLst>
              <p:tags r:id="rId2"/>
            </p:custDataLst>
          </p:nvPr>
        </p:nvSpPr>
        <p:spPr>
          <a:xfrm>
            <a:off x="4737404" y="3477732"/>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7" name="原创设计师QQ5858324         _8"/>
          <p:cNvSpPr/>
          <p:nvPr>
            <p:custDataLst>
              <p:tags r:id="rId3"/>
            </p:custDataLst>
          </p:nvPr>
        </p:nvSpPr>
        <p:spPr>
          <a:xfrm>
            <a:off x="3089766" y="2316164"/>
            <a:ext cx="263958" cy="263958"/>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38" name="TextBox 42"/>
          <p:cNvSpPr txBox="1"/>
          <p:nvPr/>
        </p:nvSpPr>
        <p:spPr>
          <a:xfrm>
            <a:off x="3746947" y="2520447"/>
            <a:ext cx="637398" cy="923330"/>
          </a:xfrm>
          <a:prstGeom prst="rect">
            <a:avLst/>
          </a:prstGeom>
          <a:noFill/>
        </p:spPr>
        <p:txBody>
          <a:bodyPr wrap="square" rtlCol="0">
            <a:spAutoFit/>
          </a:bodyPr>
          <a:lstStyle/>
          <a:p>
            <a:r>
              <a:rPr lang="en-US" altLang="zh-CN" sz="5400" b="1" dirty="0">
                <a:solidFill>
                  <a:schemeClr val="bg1"/>
                </a:solidFill>
                <a:latin typeface="微软雅黑" pitchFamily="34" charset="-122"/>
                <a:ea typeface="微软雅黑" pitchFamily="34" charset="-122"/>
              </a:rPr>
              <a:t>A</a:t>
            </a:r>
            <a:endParaRPr lang="zh-CN" altLang="zh-CN" sz="5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97304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750"/>
                                        <p:tgtEl>
                                          <p:spTgt spid="31"/>
                                        </p:tgtEl>
                                      </p:cBhvr>
                                    </p:animEffect>
                                  </p:childTnLst>
                                </p:cTn>
                              </p:par>
                              <p:par>
                                <p:cTn id="15" presetID="2" presetClass="entr" presetSubtype="4" accel="40000" decel="4000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000" fill="hold"/>
                                        <p:tgtEl>
                                          <p:spTgt spid="32"/>
                                        </p:tgtEl>
                                        <p:attrNameLst>
                                          <p:attrName>ppt_x</p:attrName>
                                        </p:attrNameLst>
                                      </p:cBhvr>
                                      <p:tavLst>
                                        <p:tav tm="0">
                                          <p:val>
                                            <p:strVal val="#ppt_x"/>
                                          </p:val>
                                        </p:tav>
                                        <p:tav tm="100000">
                                          <p:val>
                                            <p:strVal val="#ppt_x"/>
                                          </p:val>
                                        </p:tav>
                                      </p:tavLst>
                                    </p:anim>
                                    <p:anim calcmode="lin" valueType="num">
                                      <p:cBhvr additive="base">
                                        <p:cTn id="18" dur="10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38"/>
                                        </p:tgtEl>
                                        <p:attrNameLst>
                                          <p:attrName>style.visibility</p:attrName>
                                        </p:attrNameLst>
                                      </p:cBhvr>
                                      <p:to>
                                        <p:strVal val="visible"/>
                                      </p:to>
                                    </p:set>
                                    <p:anim by="(-#ppt_w*2)" calcmode="lin" valueType="num">
                                      <p:cBhvr rctx="PPT">
                                        <p:cTn id="22" dur="375" autoRev="1" fill="hold">
                                          <p:stCondLst>
                                            <p:cond delay="0"/>
                                          </p:stCondLst>
                                        </p:cTn>
                                        <p:tgtEl>
                                          <p:spTgt spid="38"/>
                                        </p:tgtEl>
                                        <p:attrNameLst>
                                          <p:attrName>ppt_w</p:attrName>
                                        </p:attrNameLst>
                                      </p:cBhvr>
                                    </p:anim>
                                    <p:anim by="(#ppt_w*0.50)" calcmode="lin" valueType="num">
                                      <p:cBhvr>
                                        <p:cTn id="23" dur="375" decel="50000" autoRev="1" fill="hold">
                                          <p:stCondLst>
                                            <p:cond delay="0"/>
                                          </p:stCondLst>
                                        </p:cTn>
                                        <p:tgtEl>
                                          <p:spTgt spid="38"/>
                                        </p:tgtEl>
                                        <p:attrNameLst>
                                          <p:attrName>ppt_x</p:attrName>
                                        </p:attrNameLst>
                                      </p:cBhvr>
                                    </p:anim>
                                    <p:anim from="(-#ppt_h/2)" to="(#ppt_y)" calcmode="lin" valueType="num">
                                      <p:cBhvr>
                                        <p:cTn id="24" dur="750" fill="hold">
                                          <p:stCondLst>
                                            <p:cond delay="0"/>
                                          </p:stCondLst>
                                        </p:cTn>
                                        <p:tgtEl>
                                          <p:spTgt spid="38"/>
                                        </p:tgtEl>
                                        <p:attrNameLst>
                                          <p:attrName>ppt_y</p:attrName>
                                        </p:attrNameLst>
                                      </p:cBhvr>
                                    </p:anim>
                                    <p:animRot by="21600000">
                                      <p:cBhvr>
                                        <p:cTn id="25" dur="750" fill="hold">
                                          <p:stCondLst>
                                            <p:cond delay="0"/>
                                          </p:stCondLst>
                                        </p:cTn>
                                        <p:tgtEl>
                                          <p:spTgt spid="38"/>
                                        </p:tgtEl>
                                        <p:attrNameLst>
                                          <p:attrName>r</p:attrName>
                                        </p:attrNameLst>
                                      </p:cBhvr>
                                    </p:animRot>
                                  </p:childTnLst>
                                </p:cTn>
                              </p:par>
                              <p:par>
                                <p:cTn id="26" presetID="3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250" fill="hold"/>
                                        <p:tgtEl>
                                          <p:spTgt spid="14"/>
                                        </p:tgtEl>
                                        <p:attrNameLst>
                                          <p:attrName>ppt_w</p:attrName>
                                        </p:attrNameLst>
                                      </p:cBhvr>
                                      <p:tavLst>
                                        <p:tav tm="0">
                                          <p:val>
                                            <p:fltVal val="0"/>
                                          </p:val>
                                        </p:tav>
                                        <p:tav tm="100000">
                                          <p:val>
                                            <p:strVal val="#ppt_w"/>
                                          </p:val>
                                        </p:tav>
                                      </p:tavLst>
                                    </p:anim>
                                    <p:anim calcmode="lin" valueType="num">
                                      <p:cBhvr>
                                        <p:cTn id="29" dur="1250" fill="hold"/>
                                        <p:tgtEl>
                                          <p:spTgt spid="14"/>
                                        </p:tgtEl>
                                        <p:attrNameLst>
                                          <p:attrName>ppt_h</p:attrName>
                                        </p:attrNameLst>
                                      </p:cBhvr>
                                      <p:tavLst>
                                        <p:tav tm="0">
                                          <p:val>
                                            <p:fltVal val="0"/>
                                          </p:val>
                                        </p:tav>
                                        <p:tav tm="100000">
                                          <p:val>
                                            <p:strVal val="#ppt_h"/>
                                          </p:val>
                                        </p:tav>
                                      </p:tavLst>
                                    </p:anim>
                                    <p:anim calcmode="lin" valueType="num">
                                      <p:cBhvr>
                                        <p:cTn id="30" dur="1250" fill="hold"/>
                                        <p:tgtEl>
                                          <p:spTgt spid="14"/>
                                        </p:tgtEl>
                                        <p:attrNameLst>
                                          <p:attrName>style.rotation</p:attrName>
                                        </p:attrNameLst>
                                      </p:cBhvr>
                                      <p:tavLst>
                                        <p:tav tm="0">
                                          <p:val>
                                            <p:fltVal val="90"/>
                                          </p:val>
                                        </p:tav>
                                        <p:tav tm="100000">
                                          <p:val>
                                            <p:fltVal val="0"/>
                                          </p:val>
                                        </p:tav>
                                      </p:tavLst>
                                    </p:anim>
                                    <p:animEffect transition="in" filter="fade">
                                      <p:cBhvr>
                                        <p:cTn id="31" dur="1250"/>
                                        <p:tgtEl>
                                          <p:spTgt spid="14"/>
                                        </p:tgtEl>
                                      </p:cBhvr>
                                    </p:animEffect>
                                  </p:childTnLst>
                                </p:cTn>
                              </p:par>
                            </p:childTnLst>
                          </p:cTn>
                        </p:par>
                        <p:par>
                          <p:cTn id="32" fill="hold">
                            <p:stCondLst>
                              <p:cond delay="2750"/>
                            </p:stCondLst>
                            <p:childTnLst>
                              <p:par>
                                <p:cTn id="33" presetID="2" presetClass="entr" presetSubtype="12"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750" fill="hold"/>
                                        <p:tgtEl>
                                          <p:spTgt spid="35"/>
                                        </p:tgtEl>
                                        <p:attrNameLst>
                                          <p:attrName>ppt_x</p:attrName>
                                        </p:attrNameLst>
                                      </p:cBhvr>
                                      <p:tavLst>
                                        <p:tav tm="0">
                                          <p:val>
                                            <p:strVal val="#ppt_x"/>
                                          </p:val>
                                        </p:tav>
                                        <p:tav tm="100000">
                                          <p:val>
                                            <p:strVal val="#ppt_x"/>
                                          </p:val>
                                        </p:tav>
                                      </p:tavLst>
                                    </p:anim>
                                    <p:anim calcmode="lin" valueType="num">
                                      <p:cBhvr additive="base">
                                        <p:cTn id="40" dur="75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750" fill="hold"/>
                                        <p:tgtEl>
                                          <p:spTgt spid="36"/>
                                        </p:tgtEl>
                                        <p:attrNameLst>
                                          <p:attrName>ppt_x</p:attrName>
                                        </p:attrNameLst>
                                      </p:cBhvr>
                                      <p:tavLst>
                                        <p:tav tm="0">
                                          <p:val>
                                            <p:strVal val="1+#ppt_w/2"/>
                                          </p:val>
                                        </p:tav>
                                        <p:tav tm="100000">
                                          <p:val>
                                            <p:strVal val="#ppt_x"/>
                                          </p:val>
                                        </p:tav>
                                      </p:tavLst>
                                    </p:anim>
                                    <p:anim calcmode="lin" valueType="num">
                                      <p:cBhvr additive="base">
                                        <p:cTn id="44"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31" grpId="0" animBg="1"/>
      <p:bldP spid="35" grpId="0" animBg="1"/>
      <p:bldP spid="36" grpId="0" animBg="1"/>
      <p:bldP spid="37" grpId="0" animBg="1"/>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911933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04. </a:t>
            </a:r>
            <a:r>
              <a:rPr lang="zh-CN" altLang="en-US" sz="3200" dirty="0">
                <a:solidFill>
                  <a:schemeClr val="bg1">
                    <a:lumMod val="50000"/>
                  </a:schemeClr>
                </a:solidFill>
              </a:rPr>
              <a:t>训练结果</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98C8F641-F130-4EDD-9703-371530171608}"/>
              </a:ext>
            </a:extLst>
          </p:cNvPr>
          <p:cNvSpPr/>
          <p:nvPr/>
        </p:nvSpPr>
        <p:spPr>
          <a:xfrm>
            <a:off x="5963319" y="1368033"/>
            <a:ext cx="5387892" cy="369332"/>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a:t>
            </a:r>
            <a:endParaRPr lang="zh-CN" altLang="en-US" dirty="0"/>
          </a:p>
        </p:txBody>
      </p:sp>
      <p:pic>
        <p:nvPicPr>
          <p:cNvPr id="24" name="图片 23">
            <a:extLst>
              <a:ext uri="{FF2B5EF4-FFF2-40B4-BE49-F238E27FC236}">
                <a16:creationId xmlns:a16="http://schemas.microsoft.com/office/drawing/2014/main" id="{F4E1B68D-4804-4585-B3BC-1CC1ACC004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01364" y="2053790"/>
            <a:ext cx="6168262" cy="4313113"/>
          </a:xfrm>
          <a:prstGeom prst="rect">
            <a:avLst/>
          </a:prstGeom>
          <a:noFill/>
          <a:ln>
            <a:noFill/>
          </a:ln>
        </p:spPr>
      </p:pic>
      <p:sp>
        <p:nvSpPr>
          <p:cNvPr id="2" name="矩形 1">
            <a:extLst>
              <a:ext uri="{FF2B5EF4-FFF2-40B4-BE49-F238E27FC236}">
                <a16:creationId xmlns:a16="http://schemas.microsoft.com/office/drawing/2014/main" id="{3782A4D5-7444-4580-89B6-55B2873BCE9D}"/>
              </a:ext>
            </a:extLst>
          </p:cNvPr>
          <p:cNvSpPr/>
          <p:nvPr/>
        </p:nvSpPr>
        <p:spPr>
          <a:xfrm>
            <a:off x="721341" y="1348025"/>
            <a:ext cx="4597021" cy="2862322"/>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保存的训练模型：训练集准确率：</a:t>
            </a:r>
            <a:r>
              <a:rPr lang="en-US" altLang="zh-CN" kern="100" dirty="0">
                <a:latin typeface="Calibri" panose="020F0502020204030204" pitchFamily="34" charset="0"/>
                <a:ea typeface="宋体" panose="02010600030101010101" pitchFamily="2" charset="-122"/>
                <a:cs typeface="Times New Roman" panose="02020603050405020304" pitchFamily="18" charset="0"/>
              </a:rPr>
              <a:t>74.5%</a:t>
            </a:r>
            <a:r>
              <a:rPr lang="zh-CN" altLang="zh-CN" kern="100" dirty="0">
                <a:latin typeface="Calibri" panose="020F0502020204030204" pitchFamily="34" charset="0"/>
                <a:ea typeface="宋体" panose="02010600030101010101" pitchFamily="2" charset="-122"/>
                <a:cs typeface="Times New Roman" panose="02020603050405020304" pitchFamily="18" charset="0"/>
              </a:rPr>
              <a:t>、损失函数：</a:t>
            </a:r>
            <a:r>
              <a:rPr lang="en-US" altLang="zh-CN" kern="100" dirty="0">
                <a:latin typeface="Calibri" panose="020F0502020204030204" pitchFamily="34" charset="0"/>
                <a:ea typeface="宋体" panose="02010600030101010101" pitchFamily="2" charset="-122"/>
                <a:cs typeface="Times New Roman" panose="02020603050405020304" pitchFamily="18" charset="0"/>
              </a:rPr>
              <a:t>0.69</a:t>
            </a:r>
            <a:r>
              <a:rPr lang="zh-CN" altLang="zh-CN" kern="100" dirty="0">
                <a:latin typeface="Calibri" panose="020F0502020204030204" pitchFamily="34" charset="0"/>
                <a:ea typeface="宋体" panose="02010600030101010101" pitchFamily="2" charset="-122"/>
                <a:cs typeface="Times New Roman" panose="02020603050405020304" pitchFamily="18" charset="0"/>
              </a:rPr>
              <a:t>，测试集准确率：</a:t>
            </a:r>
            <a:r>
              <a:rPr lang="en-US" altLang="zh-CN" kern="100" dirty="0">
                <a:latin typeface="Calibri" panose="020F0502020204030204" pitchFamily="34" charset="0"/>
                <a:ea typeface="宋体" panose="02010600030101010101" pitchFamily="2" charset="-122"/>
                <a:cs typeface="Times New Roman" panose="02020603050405020304" pitchFamily="18" charset="0"/>
              </a:rPr>
              <a:t>67%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、损失函数：</a:t>
            </a:r>
            <a:r>
              <a:rPr lang="en-US" altLang="zh-CN" kern="100" dirty="0">
                <a:latin typeface="Calibri" panose="020F0502020204030204" pitchFamily="34" charset="0"/>
                <a:ea typeface="宋体" panose="02010600030101010101" pitchFamily="2" charset="-122"/>
                <a:cs typeface="Times New Roman" panose="02020603050405020304" pitchFamily="18" charset="0"/>
              </a:rPr>
              <a:t>0.95</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从图中可以看到，训练集损失函数逐步下降，准确率逐步上升，测试集则不断波动，在第</a:t>
            </a:r>
            <a:r>
              <a:rPr lang="en-US" altLang="zh-CN" kern="100" dirty="0">
                <a:latin typeface="Calibri" panose="020F0502020204030204" pitchFamily="34" charset="0"/>
                <a:ea typeface="宋体" panose="02010600030101010101" pitchFamily="2" charset="-122"/>
                <a:cs typeface="Times New Roman" panose="02020603050405020304" pitchFamily="18" charset="0"/>
              </a:rPr>
              <a:t>42</a:t>
            </a:r>
            <a:r>
              <a:rPr lang="zh-CN" altLang="zh-CN" kern="100" dirty="0">
                <a:latin typeface="Calibri" panose="020F0502020204030204" pitchFamily="34" charset="0"/>
                <a:ea typeface="宋体" panose="02010600030101010101" pitchFamily="2" charset="-122"/>
                <a:cs typeface="Times New Roman" panose="02020603050405020304" pitchFamily="18" charset="0"/>
              </a:rPr>
              <a:t>轮</a:t>
            </a:r>
            <a:r>
              <a:rPr lang="zh-CN" altLang="en-US" kern="100" dirty="0">
                <a:latin typeface="Calibri" panose="020F0502020204030204" pitchFamily="34" charset="0"/>
                <a:ea typeface="宋体" panose="02010600030101010101" pitchFamily="2" charset="-122"/>
                <a:cs typeface="Times New Roman" panose="02020603050405020304" pitchFamily="18" charset="0"/>
              </a:rPr>
              <a:t>训练结束后</a:t>
            </a:r>
            <a:r>
              <a:rPr lang="zh-CN" altLang="zh-CN" kern="100" dirty="0">
                <a:latin typeface="Calibri" panose="020F0502020204030204" pitchFamily="34" charset="0"/>
                <a:ea typeface="宋体" panose="02010600030101010101" pitchFamily="2" charset="-122"/>
                <a:cs typeface="Times New Roman" panose="02020603050405020304" pitchFamily="18" charset="0"/>
              </a:rPr>
              <a:t>，测试集损失函数达到最低，此后虽然训练集仍在优化，但测试集数据不再提升</a:t>
            </a:r>
            <a:r>
              <a:rPr lang="zh-CN" altLang="en-US" kern="100" dirty="0">
                <a:latin typeface="Calibri" panose="020F0502020204030204" pitchFamily="34" charset="0"/>
                <a:ea typeface="宋体" panose="02010600030101010101" pitchFamily="2" charset="-122"/>
                <a:cs typeface="Times New Roman" panose="02020603050405020304" pitchFamily="18" charset="0"/>
              </a:rPr>
              <a:t>，于是手动停止训练。</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en-US" kern="100" dirty="0">
                <a:latin typeface="Calibri" panose="020F0502020204030204" pitchFamily="34" charset="0"/>
                <a:ea typeface="宋体" panose="02010600030101010101" pitchFamily="2" charset="-122"/>
                <a:cs typeface="Times New Roman" panose="02020603050405020304" pitchFamily="18" charset="0"/>
              </a:rPr>
              <a:t>读取保存模型后重新开始训练，</a:t>
            </a:r>
            <a:r>
              <a:rPr lang="en-US" altLang="zh-CN" kern="100" dirty="0">
                <a:latin typeface="Calibri" panose="020F0502020204030204" pitchFamily="34" charset="0"/>
                <a:ea typeface="宋体" panose="02010600030101010101" pitchFamily="2" charset="-122"/>
                <a:cs typeface="Times New Roman" panose="02020603050405020304" pitchFamily="18" charset="0"/>
              </a:rPr>
              <a:t>40</a:t>
            </a:r>
            <a:r>
              <a:rPr lang="zh-CN" altLang="en-US" kern="100" dirty="0">
                <a:latin typeface="Calibri" panose="020F0502020204030204" pitchFamily="34" charset="0"/>
                <a:ea typeface="宋体" panose="02010600030101010101" pitchFamily="2" charset="-122"/>
                <a:cs typeface="Times New Roman" panose="02020603050405020304" pitchFamily="18" charset="0"/>
              </a:rPr>
              <a:t>轮后仍无提升。</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EE18A488-EB00-47CF-A33B-7F68EE26279D}"/>
              </a:ext>
            </a:extLst>
          </p:cNvPr>
          <p:cNvPicPr>
            <a:picLocks noChangeAspect="1"/>
          </p:cNvPicPr>
          <p:nvPr/>
        </p:nvPicPr>
        <p:blipFill>
          <a:blip r:embed="rId3"/>
          <a:stretch>
            <a:fillRect/>
          </a:stretch>
        </p:blipFill>
        <p:spPr>
          <a:xfrm>
            <a:off x="119395" y="4557100"/>
            <a:ext cx="6300259" cy="1904769"/>
          </a:xfrm>
          <a:prstGeom prst="rect">
            <a:avLst/>
          </a:prstGeom>
        </p:spPr>
      </p:pic>
      <p:pic>
        <p:nvPicPr>
          <p:cNvPr id="22" name="图片 21">
            <a:extLst>
              <a:ext uri="{FF2B5EF4-FFF2-40B4-BE49-F238E27FC236}">
                <a16:creationId xmlns:a16="http://schemas.microsoft.com/office/drawing/2014/main" id="{E44E4597-E103-4ED4-94A8-BAC0D496E7BF}"/>
              </a:ext>
            </a:extLst>
          </p:cNvPr>
          <p:cNvPicPr>
            <a:picLocks noChangeAspect="1"/>
          </p:cNvPicPr>
          <p:nvPr/>
        </p:nvPicPr>
        <p:blipFill>
          <a:blip r:embed="rId4"/>
          <a:stretch>
            <a:fillRect/>
          </a:stretch>
        </p:blipFill>
        <p:spPr>
          <a:xfrm>
            <a:off x="119394" y="4331337"/>
            <a:ext cx="6300259" cy="2262939"/>
          </a:xfrm>
          <a:prstGeom prst="rect">
            <a:avLst/>
          </a:prstGeom>
        </p:spPr>
      </p:pic>
    </p:spTree>
    <p:extLst>
      <p:ext uri="{BB962C8B-B14F-4D97-AF65-F5344CB8AC3E}">
        <p14:creationId xmlns:p14="http://schemas.microsoft.com/office/powerpoint/2010/main" val="4180513811"/>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911933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05. </a:t>
            </a:r>
            <a:r>
              <a:rPr lang="zh-CN" altLang="en-US" sz="3200" dirty="0">
                <a:solidFill>
                  <a:schemeClr val="bg1">
                    <a:lumMod val="50000"/>
                  </a:schemeClr>
                </a:solidFill>
              </a:rPr>
              <a:t>测试</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98C8F641-F130-4EDD-9703-371530171608}"/>
              </a:ext>
            </a:extLst>
          </p:cNvPr>
          <p:cNvSpPr/>
          <p:nvPr/>
        </p:nvSpPr>
        <p:spPr>
          <a:xfrm>
            <a:off x="5963319" y="1368033"/>
            <a:ext cx="5387892" cy="369332"/>
          </a:xfrm>
          <a:prstGeom prst="rect">
            <a:avLst/>
          </a:prstGeom>
        </p:spPr>
        <p:txBody>
          <a:bodyPr wrap="square">
            <a:spAutoFit/>
          </a:bodyPr>
          <a:lstStyle/>
          <a:p>
            <a:r>
              <a:rPr lang="zh-CN" altLang="en-US" dirty="0">
                <a:solidFill>
                  <a:srgbClr val="333333"/>
                </a:solidFill>
                <a:latin typeface="Arial" panose="020B0604020202020204" pitchFamily="34" charset="0"/>
                <a:ea typeface="宋体" panose="02010600030101010101" pitchFamily="2" charset="-122"/>
                <a:cs typeface="Arial" panose="020B0604020202020204" pitchFamily="34" charset="0"/>
              </a:rPr>
              <a:t>     </a:t>
            </a:r>
            <a:endParaRPr lang="zh-CN" altLang="en-US" dirty="0"/>
          </a:p>
        </p:txBody>
      </p:sp>
      <p:sp>
        <p:nvSpPr>
          <p:cNvPr id="2" name="矩形 1">
            <a:extLst>
              <a:ext uri="{FF2B5EF4-FFF2-40B4-BE49-F238E27FC236}">
                <a16:creationId xmlns:a16="http://schemas.microsoft.com/office/drawing/2014/main" id="{3782A4D5-7444-4580-89B6-55B2873BCE9D}"/>
              </a:ext>
            </a:extLst>
          </p:cNvPr>
          <p:cNvSpPr/>
          <p:nvPr/>
        </p:nvSpPr>
        <p:spPr>
          <a:xfrm>
            <a:off x="551257" y="1717625"/>
            <a:ext cx="4597021" cy="1200329"/>
          </a:xfrm>
          <a:prstGeom prst="rect">
            <a:avLst/>
          </a:prstGeom>
        </p:spPr>
        <p:txBody>
          <a:bodyPr wrap="square">
            <a:spAutoFit/>
          </a:bodyPr>
          <a:lstStyle/>
          <a:p>
            <a:pPr indent="266700"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使用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Opencv</a:t>
            </a:r>
            <a:r>
              <a:rPr lang="zh-CN" altLang="en-US" kern="100" dirty="0">
                <a:latin typeface="Calibri" panose="020F0502020204030204" pitchFamily="34" charset="0"/>
                <a:ea typeface="宋体" panose="02010600030101010101" pitchFamily="2" charset="-122"/>
                <a:cs typeface="Times New Roman" panose="02020603050405020304" pitchFamily="18" charset="0"/>
              </a:rPr>
              <a:t>获取图像数据，使用人脸分类器检测人脸位置，处理检测到的人脸图片，读取训练模型进行预测。</a:t>
            </a:r>
            <a:r>
              <a:rPr lang="zh-CN" altLang="en-US" kern="100" dirty="0">
                <a:latin typeface="宋体" panose="02010600030101010101" pitchFamily="2" charset="-122"/>
                <a:ea typeface="宋体" panose="02010600030101010101" pitchFamily="2" charset="-122"/>
                <a:cs typeface="Times New Roman" panose="02020603050405020304" pitchFamily="18" charset="0"/>
              </a:rPr>
              <a:t>实现流程如下：</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59">
            <a:extLst>
              <a:ext uri="{FF2B5EF4-FFF2-40B4-BE49-F238E27FC236}">
                <a16:creationId xmlns:a16="http://schemas.microsoft.com/office/drawing/2014/main" id="{E9F1B109-5347-4D07-A780-5BA31E5D4FBC}"/>
              </a:ext>
            </a:extLst>
          </p:cNvPr>
          <p:cNvSpPr txBox="1"/>
          <p:nvPr/>
        </p:nvSpPr>
        <p:spPr>
          <a:xfrm>
            <a:off x="636081" y="3059977"/>
            <a:ext cx="4597021" cy="2371162"/>
          </a:xfrm>
          <a:prstGeom prst="rect">
            <a:avLst/>
          </a:prstGeom>
          <a:noFill/>
        </p:spPr>
        <p:txBody>
          <a:bodyPr wrap="square">
            <a:spAutoFit/>
          </a:bodyPr>
          <a:lstStyle/>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1.</a:t>
            </a:r>
            <a:r>
              <a:rPr lang="en-US" altLang="zh-CN" sz="1600" kern="100" dirty="0">
                <a:latin typeface="Calibri" panose="020F0502020204030204" pitchFamily="34" charset="0"/>
                <a:ea typeface="宋体" panose="02010600030101010101" pitchFamily="2" charset="-122"/>
                <a:cs typeface="Calibri" panose="020F0502020204030204" pitchFamily="34" charset="0"/>
              </a:rPr>
              <a:t>VideoCapture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对象获取图像信息。</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600" kern="100" dirty="0">
                <a:latin typeface="Calibri" panose="020F0502020204030204" pitchFamily="34" charset="0"/>
                <a:ea typeface="宋体" panose="02010600030101010101" pitchFamily="2" charset="-122"/>
                <a:cs typeface="Calibri" panose="020F0502020204030204" pitchFamily="34" charset="0"/>
              </a:rPr>
              <a:t>cv2.cvtColor</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函数灰度化处理图像信息。</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3.</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分类器的</a:t>
            </a:r>
            <a:r>
              <a:rPr lang="en-US" altLang="zh-CN" sz="1600" kern="100" dirty="0" err="1">
                <a:latin typeface="Calibri" panose="020F0502020204030204" pitchFamily="34" charset="0"/>
                <a:ea typeface="宋体" panose="02010600030101010101" pitchFamily="2" charset="-122"/>
                <a:cs typeface="Calibri" panose="020F0502020204030204" pitchFamily="34" charset="0"/>
              </a:rPr>
              <a:t>detectMultiScale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函数检测人脸位置。</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使用人脸位置坐标裁剪出人脸灰度图像。</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5.</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处理人脸灰度图像进行预测。</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6.</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600" kern="100" dirty="0">
                <a:latin typeface="Calibri" panose="020F0502020204030204" pitchFamily="34" charset="0"/>
                <a:ea typeface="宋体" panose="02010600030101010101" pitchFamily="2" charset="-122"/>
                <a:cs typeface="Calibri" panose="020F0502020204030204" pitchFamily="34" charset="0"/>
              </a:rPr>
              <a:t>cv2.rectangle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函数框出人脸位置，</a:t>
            </a:r>
            <a:r>
              <a:rPr lang="en-US" altLang="zh-CN" sz="1600" kern="100" dirty="0">
                <a:latin typeface="Calibri" panose="020F0502020204030204" pitchFamily="34" charset="0"/>
                <a:ea typeface="宋体" panose="02010600030101010101" pitchFamily="2" charset="-122"/>
                <a:cs typeface="Calibri" panose="020F0502020204030204" pitchFamily="34" charset="0"/>
              </a:rPr>
              <a:t>cv2.putText</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函数写上表情标签。</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ts val="2000"/>
              </a:lnSpc>
              <a:buClr>
                <a:srgbClr val="044875"/>
              </a:buClr>
              <a:buFont typeface="Wingdings" panose="05000000000000000000" pitchFamily="2" charset="2"/>
              <a:buChar char="Ø"/>
              <a:defRPr/>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7.</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检测本地图片差别在于第一步使用</a:t>
            </a:r>
            <a:r>
              <a:rPr lang="en-US" altLang="zh-CN" sz="1600" kern="100" dirty="0">
                <a:latin typeface="Calibri" panose="020F0502020204030204" pitchFamily="34" charset="0"/>
                <a:ea typeface="宋体" panose="02010600030101010101" pitchFamily="2" charset="-122"/>
                <a:cs typeface="Calibri" panose="020F0502020204030204" pitchFamily="34" charset="0"/>
              </a:rPr>
              <a:t>cv2.imread</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读取图像信息。</a:t>
            </a:r>
            <a:endParaRPr lang="en-US"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875FB937-35E6-486B-BA5A-0FA44F5A627D}"/>
              </a:ext>
            </a:extLst>
          </p:cNvPr>
          <p:cNvPicPr/>
          <p:nvPr/>
        </p:nvPicPr>
        <p:blipFill>
          <a:blip r:embed="rId2"/>
          <a:stretch>
            <a:fillRect/>
          </a:stretch>
        </p:blipFill>
        <p:spPr>
          <a:xfrm>
            <a:off x="6438765" y="1239912"/>
            <a:ext cx="4597021" cy="3835953"/>
          </a:xfrm>
          <a:prstGeom prst="rect">
            <a:avLst/>
          </a:prstGeom>
        </p:spPr>
      </p:pic>
      <p:pic>
        <p:nvPicPr>
          <p:cNvPr id="28" name="图片 27">
            <a:extLst>
              <a:ext uri="{FF2B5EF4-FFF2-40B4-BE49-F238E27FC236}">
                <a16:creationId xmlns:a16="http://schemas.microsoft.com/office/drawing/2014/main" id="{66D0F0C5-7F15-4424-97D3-097E10D27CE9}"/>
              </a:ext>
            </a:extLst>
          </p:cNvPr>
          <p:cNvPicPr/>
          <p:nvPr/>
        </p:nvPicPr>
        <p:blipFill>
          <a:blip r:embed="rId3"/>
          <a:stretch>
            <a:fillRect/>
          </a:stretch>
        </p:blipFill>
        <p:spPr>
          <a:xfrm>
            <a:off x="6958899" y="1368033"/>
            <a:ext cx="3410585" cy="3707832"/>
          </a:xfrm>
          <a:prstGeom prst="rect">
            <a:avLst/>
          </a:prstGeom>
        </p:spPr>
      </p:pic>
      <p:pic>
        <p:nvPicPr>
          <p:cNvPr id="29" name="图片 28">
            <a:extLst>
              <a:ext uri="{FF2B5EF4-FFF2-40B4-BE49-F238E27FC236}">
                <a16:creationId xmlns:a16="http://schemas.microsoft.com/office/drawing/2014/main" id="{055C8B61-EBFA-4031-9B0F-581AFE84AEDF}"/>
              </a:ext>
            </a:extLst>
          </p:cNvPr>
          <p:cNvPicPr/>
          <p:nvPr/>
        </p:nvPicPr>
        <p:blipFill>
          <a:blip r:embed="rId4"/>
          <a:stretch>
            <a:fillRect/>
          </a:stretch>
        </p:blipFill>
        <p:spPr>
          <a:xfrm>
            <a:off x="6676773" y="5157950"/>
            <a:ext cx="2746375" cy="1555750"/>
          </a:xfrm>
          <a:prstGeom prst="rect">
            <a:avLst/>
          </a:prstGeom>
        </p:spPr>
      </p:pic>
    </p:spTree>
    <p:extLst>
      <p:ext uri="{BB962C8B-B14F-4D97-AF65-F5344CB8AC3E}">
        <p14:creationId xmlns:p14="http://schemas.microsoft.com/office/powerpoint/2010/main" val="2786469963"/>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8233215"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人脸识别</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a:stretch>
            <a:fillRect/>
          </a:stretch>
        </p:blipFill>
        <p:spPr>
          <a:xfrm>
            <a:off x="2496135" y="1753635"/>
            <a:ext cx="7631519" cy="3980043"/>
          </a:xfrm>
          <a:prstGeom prst="rect">
            <a:avLst/>
          </a:prstGeom>
          <a:effectLst>
            <a:outerShdw blurRad="50800" dist="50800" dir="5400000" sx="1000" sy="1000" algn="ctr" rotWithShape="0">
              <a:srgbClr val="000000"/>
            </a:outerShdw>
          </a:effectLst>
        </p:spPr>
      </p:pic>
      <p:sp>
        <p:nvSpPr>
          <p:cNvPr id="22" name="Freeform 12"/>
          <p:cNvSpPr/>
          <p:nvPr/>
        </p:nvSpPr>
        <p:spPr bwMode="auto">
          <a:xfrm>
            <a:off x="1558702" y="1653186"/>
            <a:ext cx="550479" cy="1101352"/>
          </a:xfrm>
          <a:custGeom>
            <a:avLst/>
            <a:gdLst>
              <a:gd name="T0" fmla="*/ 776 w 776"/>
              <a:gd name="T1" fmla="*/ 1553 h 1553"/>
              <a:gd name="T2" fmla="*/ 0 w 776"/>
              <a:gd name="T3" fmla="*/ 777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7"/>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23" name="Oval 13"/>
          <p:cNvSpPr>
            <a:spLocks noChangeArrowheads="1"/>
          </p:cNvSpPr>
          <p:nvPr/>
        </p:nvSpPr>
        <p:spPr bwMode="auto">
          <a:xfrm>
            <a:off x="1661536" y="1750008"/>
            <a:ext cx="895282" cy="901659"/>
          </a:xfrm>
          <a:prstGeom prst="ellipse">
            <a:avLst/>
          </a:prstGeom>
          <a:solidFill>
            <a:srgbClr val="F47349"/>
          </a:solidFill>
          <a:ln w="12700">
            <a:noFill/>
            <a:round/>
          </a:ln>
        </p:spPr>
        <p:txBody>
          <a:bodyPr vert="horz" wrap="square" lIns="121917" tIns="60958" rIns="121917" bIns="60958" numCol="1" anchor="t" anchorCtr="0" compatLnSpc="1"/>
          <a:lstStyle/>
          <a:p>
            <a:endParaRPr lang="zh-CN" altLang="en-US"/>
          </a:p>
        </p:txBody>
      </p:sp>
      <p:sp>
        <p:nvSpPr>
          <p:cNvPr id="24" name="Line 14"/>
          <p:cNvSpPr>
            <a:spLocks noChangeShapeType="1"/>
          </p:cNvSpPr>
          <p:nvPr/>
        </p:nvSpPr>
        <p:spPr bwMode="auto">
          <a:xfrm>
            <a:off x="2109176" y="1653185"/>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5" name="Line 15"/>
          <p:cNvSpPr>
            <a:spLocks noChangeShapeType="1"/>
          </p:cNvSpPr>
          <p:nvPr/>
        </p:nvSpPr>
        <p:spPr bwMode="auto">
          <a:xfrm>
            <a:off x="2109176" y="2754538"/>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6" name="Freeform 16"/>
          <p:cNvSpPr/>
          <p:nvPr/>
        </p:nvSpPr>
        <p:spPr bwMode="auto">
          <a:xfrm>
            <a:off x="10166712" y="2754538"/>
            <a:ext cx="550479" cy="1107406"/>
          </a:xfrm>
          <a:custGeom>
            <a:avLst/>
            <a:gdLst>
              <a:gd name="T0" fmla="*/ 0 w 776"/>
              <a:gd name="T1" fmla="*/ 0 h 1553"/>
              <a:gd name="T2" fmla="*/ 776 w 776"/>
              <a:gd name="T3" fmla="*/ 776 h 1553"/>
              <a:gd name="T4" fmla="*/ 0 w 776"/>
              <a:gd name="T5" fmla="*/ 1553 h 1553"/>
            </a:gdLst>
            <a:ahLst/>
            <a:cxnLst>
              <a:cxn ang="0">
                <a:pos x="T0" y="T1"/>
              </a:cxn>
              <a:cxn ang="0">
                <a:pos x="T2" y="T3"/>
              </a:cxn>
              <a:cxn ang="0">
                <a:pos x="T4" y="T5"/>
              </a:cxn>
            </a:cxnLst>
            <a:rect l="0" t="0" r="r" b="b"/>
            <a:pathLst>
              <a:path w="776" h="1553">
                <a:moveTo>
                  <a:pt x="0" y="0"/>
                </a:moveTo>
                <a:cubicBezTo>
                  <a:pt x="428" y="0"/>
                  <a:pt x="776" y="348"/>
                  <a:pt x="776" y="776"/>
                </a:cubicBezTo>
                <a:cubicBezTo>
                  <a:pt x="776" y="1205"/>
                  <a:pt x="428" y="1553"/>
                  <a:pt x="0" y="1553"/>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27" name="Oval 17"/>
          <p:cNvSpPr>
            <a:spLocks noChangeArrowheads="1"/>
          </p:cNvSpPr>
          <p:nvPr/>
        </p:nvSpPr>
        <p:spPr bwMode="auto">
          <a:xfrm>
            <a:off x="9719071" y="2857410"/>
            <a:ext cx="901333" cy="901659"/>
          </a:xfrm>
          <a:prstGeom prst="ellipse">
            <a:avLst/>
          </a:prstGeom>
          <a:solidFill>
            <a:srgbClr val="02918B"/>
          </a:solidFill>
          <a:ln w="12700">
            <a:noFill/>
            <a:round/>
          </a:ln>
        </p:spPr>
        <p:txBody>
          <a:bodyPr vert="horz" wrap="square" lIns="121917" tIns="60958" rIns="121917" bIns="60958" numCol="1" anchor="t" anchorCtr="0" compatLnSpc="1"/>
          <a:lstStyle/>
          <a:p>
            <a:endParaRPr lang="zh-CN" altLang="en-US"/>
          </a:p>
        </p:txBody>
      </p:sp>
      <p:sp>
        <p:nvSpPr>
          <p:cNvPr id="28" name="Line 18"/>
          <p:cNvSpPr>
            <a:spLocks noChangeShapeType="1"/>
          </p:cNvSpPr>
          <p:nvPr/>
        </p:nvSpPr>
        <p:spPr bwMode="auto">
          <a:xfrm flipH="1">
            <a:off x="2109176" y="3861941"/>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9" name="Freeform 19"/>
          <p:cNvSpPr/>
          <p:nvPr/>
        </p:nvSpPr>
        <p:spPr bwMode="auto">
          <a:xfrm>
            <a:off x="1558702" y="3861942"/>
            <a:ext cx="550479" cy="1101352"/>
          </a:xfrm>
          <a:custGeom>
            <a:avLst/>
            <a:gdLst>
              <a:gd name="T0" fmla="*/ 776 w 776"/>
              <a:gd name="T1" fmla="*/ 1553 h 1553"/>
              <a:gd name="T2" fmla="*/ 0 w 776"/>
              <a:gd name="T3" fmla="*/ 776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6"/>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30" name="Oval 20"/>
          <p:cNvSpPr>
            <a:spLocks noChangeArrowheads="1"/>
          </p:cNvSpPr>
          <p:nvPr/>
        </p:nvSpPr>
        <p:spPr bwMode="auto">
          <a:xfrm>
            <a:off x="1661536" y="3958762"/>
            <a:ext cx="895282" cy="901659"/>
          </a:xfrm>
          <a:prstGeom prst="ellipse">
            <a:avLst/>
          </a:prstGeom>
          <a:solidFill>
            <a:srgbClr val="E44B42"/>
          </a:solidFill>
          <a:ln w="12700">
            <a:noFill/>
            <a:round/>
          </a:ln>
        </p:spPr>
        <p:txBody>
          <a:bodyPr vert="horz" wrap="square" lIns="121917" tIns="60958" rIns="121917" bIns="60958" numCol="1" anchor="t" anchorCtr="0" compatLnSpc="1"/>
          <a:lstStyle/>
          <a:p>
            <a:endParaRPr lang="zh-CN" altLang="en-US"/>
          </a:p>
        </p:txBody>
      </p:sp>
      <p:sp>
        <p:nvSpPr>
          <p:cNvPr id="31" name="Line 21"/>
          <p:cNvSpPr>
            <a:spLocks noChangeShapeType="1"/>
          </p:cNvSpPr>
          <p:nvPr/>
        </p:nvSpPr>
        <p:spPr bwMode="auto">
          <a:xfrm>
            <a:off x="2109176" y="4963293"/>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32" name="Freeform 22"/>
          <p:cNvSpPr/>
          <p:nvPr/>
        </p:nvSpPr>
        <p:spPr bwMode="auto">
          <a:xfrm>
            <a:off x="10166712" y="4963293"/>
            <a:ext cx="550479" cy="1107406"/>
          </a:xfrm>
          <a:custGeom>
            <a:avLst/>
            <a:gdLst>
              <a:gd name="T0" fmla="*/ 0 w 776"/>
              <a:gd name="T1" fmla="*/ 0 h 1553"/>
              <a:gd name="T2" fmla="*/ 776 w 776"/>
              <a:gd name="T3" fmla="*/ 776 h 1553"/>
              <a:gd name="T4" fmla="*/ 0 w 776"/>
              <a:gd name="T5" fmla="*/ 1553 h 1553"/>
            </a:gdLst>
            <a:ahLst/>
            <a:cxnLst>
              <a:cxn ang="0">
                <a:pos x="T0" y="T1"/>
              </a:cxn>
              <a:cxn ang="0">
                <a:pos x="T2" y="T3"/>
              </a:cxn>
              <a:cxn ang="0">
                <a:pos x="T4" y="T5"/>
              </a:cxn>
            </a:cxnLst>
            <a:rect l="0" t="0" r="r" b="b"/>
            <a:pathLst>
              <a:path w="776" h="1553">
                <a:moveTo>
                  <a:pt x="0" y="0"/>
                </a:moveTo>
                <a:cubicBezTo>
                  <a:pt x="428" y="0"/>
                  <a:pt x="776" y="347"/>
                  <a:pt x="776" y="776"/>
                </a:cubicBezTo>
                <a:cubicBezTo>
                  <a:pt x="776" y="1205"/>
                  <a:pt x="428" y="1553"/>
                  <a:pt x="0" y="1553"/>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34" name="Line 24"/>
          <p:cNvSpPr>
            <a:spLocks noChangeShapeType="1"/>
          </p:cNvSpPr>
          <p:nvPr/>
        </p:nvSpPr>
        <p:spPr bwMode="auto">
          <a:xfrm flipH="1">
            <a:off x="2109176" y="6064645"/>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35" name="矩形 34"/>
          <p:cNvSpPr/>
          <p:nvPr/>
        </p:nvSpPr>
        <p:spPr>
          <a:xfrm>
            <a:off x="1882719" y="1883386"/>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ea typeface="Adobe Gothic Std B" pitchFamily="34" charset="-128"/>
              </a:rPr>
              <a:t>A</a:t>
            </a:r>
            <a:endParaRPr lang="zh-CN" altLang="en-US" sz="4300" dirty="0">
              <a:solidFill>
                <a:schemeClr val="bg1"/>
              </a:solidFill>
              <a:latin typeface="Adobe Gothic Std B" pitchFamily="34" charset="-128"/>
            </a:endParaRPr>
          </a:p>
        </p:txBody>
      </p:sp>
      <p:sp>
        <p:nvSpPr>
          <p:cNvPr id="36" name="矩形 35"/>
          <p:cNvSpPr/>
          <p:nvPr/>
        </p:nvSpPr>
        <p:spPr>
          <a:xfrm>
            <a:off x="9963598" y="2999888"/>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rPr>
              <a:t>B</a:t>
            </a:r>
            <a:endParaRPr lang="zh-CN" altLang="en-US" sz="4300" dirty="0">
              <a:solidFill>
                <a:schemeClr val="bg1"/>
              </a:solidFill>
              <a:latin typeface="Adobe Gothic Std B" pitchFamily="34" charset="-128"/>
            </a:endParaRPr>
          </a:p>
        </p:txBody>
      </p:sp>
      <p:sp>
        <p:nvSpPr>
          <p:cNvPr id="37" name="矩形 36"/>
          <p:cNvSpPr/>
          <p:nvPr/>
        </p:nvSpPr>
        <p:spPr>
          <a:xfrm>
            <a:off x="1852243" y="4121869"/>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ea typeface="Adobe Gothic Std B" pitchFamily="34" charset="-128"/>
              </a:rPr>
              <a:t>C</a:t>
            </a:r>
            <a:endParaRPr lang="zh-CN" altLang="en-US" sz="4300" dirty="0">
              <a:solidFill>
                <a:schemeClr val="bg1"/>
              </a:solidFill>
              <a:latin typeface="Adobe Gothic Std B" pitchFamily="34" charset="-128"/>
            </a:endParaRPr>
          </a:p>
        </p:txBody>
      </p:sp>
      <p:sp>
        <p:nvSpPr>
          <p:cNvPr id="38" name="矩形 37"/>
          <p:cNvSpPr/>
          <p:nvPr/>
        </p:nvSpPr>
        <p:spPr>
          <a:xfrm>
            <a:off x="9963598" y="5247890"/>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rPr>
              <a:t>D </a:t>
            </a:r>
            <a:endParaRPr lang="zh-CN" altLang="en-US" sz="4300" dirty="0">
              <a:solidFill>
                <a:schemeClr val="bg1"/>
              </a:solidFill>
              <a:latin typeface="Adobe Gothic Std B" pitchFamily="34" charset="-128"/>
            </a:endParaRPr>
          </a:p>
        </p:txBody>
      </p:sp>
      <p:sp>
        <p:nvSpPr>
          <p:cNvPr id="39" name="TextBox 38"/>
          <p:cNvSpPr txBox="1"/>
          <p:nvPr/>
        </p:nvSpPr>
        <p:spPr>
          <a:xfrm>
            <a:off x="3026852" y="1750008"/>
            <a:ext cx="2071370" cy="397510"/>
          </a:xfrm>
          <a:prstGeom prst="rect">
            <a:avLst/>
          </a:prstGeom>
          <a:noFill/>
        </p:spPr>
        <p:txBody>
          <a:bodyPr wrap="none" lIns="121917" tIns="60958" rIns="121917" bIns="60958" rtlCol="0">
            <a:spAutoFit/>
          </a:bodyPr>
          <a:lstStyle/>
          <a:p>
            <a:r>
              <a:rPr lang="en-US" altLang="zh-CN" dirty="0">
                <a:solidFill>
                  <a:schemeClr val="bg1">
                    <a:lumMod val="50000"/>
                  </a:schemeClr>
                </a:solidFill>
                <a:latin typeface="方正正中黑简体" pitchFamily="2" charset="-122"/>
                <a:ea typeface="方正正中黑简体" pitchFamily="2" charset="-122"/>
              </a:rPr>
              <a:t>数据集生成和处理</a:t>
            </a:r>
          </a:p>
        </p:txBody>
      </p:sp>
      <p:sp>
        <p:nvSpPr>
          <p:cNvPr id="40" name="矩形 39"/>
          <p:cNvSpPr/>
          <p:nvPr/>
        </p:nvSpPr>
        <p:spPr>
          <a:xfrm>
            <a:off x="3026853" y="2133350"/>
            <a:ext cx="5199134" cy="320675"/>
          </a:xfrm>
          <a:prstGeom prst="rect">
            <a:avLst/>
          </a:prstGeom>
        </p:spPr>
        <p:txBody>
          <a:bodyPr wrap="square" lIns="121917" tIns="60958" rIns="121917" bIns="60958">
            <a:spAutoFit/>
          </a:bodyPr>
          <a:lstStyle/>
          <a:p>
            <a:r>
              <a:rPr lang="en-US" sz="1300" dirty="0">
                <a:solidFill>
                  <a:schemeClr val="bg1">
                    <a:lumMod val="50000"/>
                  </a:schemeClr>
                </a:solidFill>
                <a:latin typeface="方正黑体简体" panose="03000509000000000000" pitchFamily="65" charset="-122"/>
                <a:ea typeface="方正黑体简体" panose="03000509000000000000" pitchFamily="65" charset="-122"/>
              </a:rPr>
              <a:t>使用摄像头生成数据集并进行贴标签</a:t>
            </a:r>
          </a:p>
        </p:txBody>
      </p:sp>
      <p:sp>
        <p:nvSpPr>
          <p:cNvPr id="41" name="TextBox 40"/>
          <p:cNvSpPr txBox="1"/>
          <p:nvPr/>
        </p:nvSpPr>
        <p:spPr>
          <a:xfrm>
            <a:off x="4272948" y="2873496"/>
            <a:ext cx="2207260" cy="397510"/>
          </a:xfrm>
          <a:prstGeom prst="rect">
            <a:avLst/>
          </a:prstGeom>
          <a:noFill/>
        </p:spPr>
        <p:txBody>
          <a:bodyPr wrap="none" lIns="121917" tIns="60958" rIns="121917" bIns="60958" rtlCol="0">
            <a:spAutoFit/>
          </a:bodyPr>
          <a:lstStyle/>
          <a:p>
            <a:r>
              <a:rPr lang="en-US" altLang="zh-CN" dirty="0">
                <a:solidFill>
                  <a:schemeClr val="bg1">
                    <a:lumMod val="50000"/>
                  </a:schemeClr>
                </a:solidFill>
                <a:latin typeface="方正正中黑简体" pitchFamily="2" charset="-122"/>
                <a:ea typeface="方正正中黑简体" pitchFamily="2" charset="-122"/>
              </a:rPr>
              <a:t>CNN 网络模型搭建</a:t>
            </a:r>
          </a:p>
        </p:txBody>
      </p:sp>
      <p:sp>
        <p:nvSpPr>
          <p:cNvPr id="42" name="矩形 41"/>
          <p:cNvSpPr/>
          <p:nvPr/>
        </p:nvSpPr>
        <p:spPr>
          <a:xfrm>
            <a:off x="4272948" y="3256838"/>
            <a:ext cx="5199134" cy="320675"/>
          </a:xfrm>
          <a:prstGeom prst="rect">
            <a:avLst/>
          </a:prstGeom>
        </p:spPr>
        <p:txBody>
          <a:bodyPr wrap="square" lIns="121917" tIns="60958" rIns="121917" bIns="60958">
            <a:spAutoFit/>
          </a:bodyPr>
          <a:lstStyle/>
          <a:p>
            <a:r>
              <a:rPr lang="en-US" altLang="zh-CN" sz="1300" dirty="0">
                <a:solidFill>
                  <a:schemeClr val="bg1">
                    <a:lumMod val="50000"/>
                  </a:schemeClr>
                </a:solidFill>
                <a:latin typeface="方正黑体简体" panose="03000509000000000000" pitchFamily="65" charset="-122"/>
                <a:ea typeface="方正黑体简体" panose="03000509000000000000" pitchFamily="65" charset="-122"/>
              </a:rPr>
              <a:t>使用 keras 搭建 CNN 网络，使用 relu 激活函数，保存模型</a:t>
            </a:r>
          </a:p>
        </p:txBody>
      </p:sp>
      <p:sp>
        <p:nvSpPr>
          <p:cNvPr id="43" name="TextBox 42"/>
          <p:cNvSpPr txBox="1"/>
          <p:nvPr/>
        </p:nvSpPr>
        <p:spPr>
          <a:xfrm>
            <a:off x="3026852" y="3958762"/>
            <a:ext cx="699770" cy="397510"/>
          </a:xfrm>
          <a:prstGeom prst="rect">
            <a:avLst/>
          </a:prstGeom>
          <a:noFill/>
        </p:spPr>
        <p:txBody>
          <a:bodyPr wrap="none" lIns="121917" tIns="60958" rIns="121917" bIns="60958" rtlCol="0">
            <a:spAutoFit/>
          </a:bodyPr>
          <a:lstStyle/>
          <a:p>
            <a:r>
              <a:rPr lang="en-US" altLang="zh-CN" dirty="0">
                <a:solidFill>
                  <a:schemeClr val="bg1">
                    <a:lumMod val="50000"/>
                  </a:schemeClr>
                </a:solidFill>
                <a:latin typeface="方正正中黑简体" pitchFamily="2" charset="-122"/>
                <a:ea typeface="方正正中黑简体" pitchFamily="2" charset="-122"/>
              </a:rPr>
              <a:t>测试</a:t>
            </a:r>
          </a:p>
        </p:txBody>
      </p:sp>
      <p:sp>
        <p:nvSpPr>
          <p:cNvPr id="44" name="矩形 43"/>
          <p:cNvSpPr/>
          <p:nvPr/>
        </p:nvSpPr>
        <p:spPr>
          <a:xfrm>
            <a:off x="3026853" y="4342104"/>
            <a:ext cx="5199134" cy="320675"/>
          </a:xfrm>
          <a:prstGeom prst="rect">
            <a:avLst/>
          </a:prstGeom>
        </p:spPr>
        <p:txBody>
          <a:bodyPr wrap="square" lIns="121917" tIns="60958" rIns="121917" bIns="60958">
            <a:spAutoFit/>
          </a:bodyPr>
          <a:lstStyle/>
          <a:p>
            <a:r>
              <a:rPr lang="en-US" altLang="zh-CN" sz="1300" dirty="0">
                <a:solidFill>
                  <a:schemeClr val="bg1">
                    <a:lumMod val="50000"/>
                  </a:schemeClr>
                </a:solidFill>
                <a:latin typeface="方正黑体简体" panose="03000509000000000000" pitchFamily="65" charset="-122"/>
                <a:ea typeface="方正黑体简体" panose="03000509000000000000" pitchFamily="65" charset="-122"/>
              </a:rPr>
              <a:t>摄像头测试，相片测试</a:t>
            </a:r>
          </a:p>
        </p:txBody>
      </p:sp>
      <p:sp>
        <p:nvSpPr>
          <p:cNvPr id="66" name="文本框 65"/>
          <p:cNvSpPr txBox="1"/>
          <p:nvPr/>
        </p:nvSpPr>
        <p:spPr>
          <a:xfrm>
            <a:off x="2663532" y="5392054"/>
            <a:ext cx="10461994" cy="368300"/>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cs typeface="Times New Roman" panose="02020603050405020304" pitchFamily="18" charset="0"/>
              </a:rPr>
              <a:t>可视化过程，观察 loss, accuracy 值的走向，判断是否有过拟合问题</a:t>
            </a:r>
            <a:endParaRPr 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par>
                          <p:cTn id="19" fill="hold">
                            <p:stCondLst>
                              <p:cond delay="520"/>
                            </p:stCondLst>
                            <p:childTnLst>
                              <p:par>
                                <p:cTn id="20" presetID="22" presetClass="entr" presetSubtype="2"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par>
                          <p:cTn id="23" fill="hold">
                            <p:stCondLst>
                              <p:cond delay="1020"/>
                            </p:stCondLst>
                            <p:childTnLst>
                              <p:par>
                                <p:cTn id="24" presetID="22"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par>
                          <p:cTn id="27" fill="hold">
                            <p:stCondLst>
                              <p:cond delay="1520"/>
                            </p:stCondLst>
                            <p:childTnLst>
                              <p:par>
                                <p:cTn id="28" presetID="53" presetClass="entr" presetSubtype="16"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2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2520"/>
                            </p:stCondLst>
                            <p:childTnLst>
                              <p:par>
                                <p:cTn id="43" presetID="47" presetClass="entr" presetSubtype="0"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anim calcmode="lin" valueType="num">
                                      <p:cBhvr>
                                        <p:cTn id="51" dur="500" fill="hold"/>
                                        <p:tgtEl>
                                          <p:spTgt spid="40"/>
                                        </p:tgtEl>
                                        <p:attrNameLst>
                                          <p:attrName>ppt_x</p:attrName>
                                        </p:attrNameLst>
                                      </p:cBhvr>
                                      <p:tavLst>
                                        <p:tav tm="0">
                                          <p:val>
                                            <p:strVal val="#ppt_x"/>
                                          </p:val>
                                        </p:tav>
                                        <p:tav tm="100000">
                                          <p:val>
                                            <p:strVal val="#ppt_x"/>
                                          </p:val>
                                        </p:tav>
                                      </p:tavLst>
                                    </p:anim>
                                    <p:anim calcmode="lin" valueType="num">
                                      <p:cBhvr>
                                        <p:cTn id="52" dur="500" fill="hold"/>
                                        <p:tgtEl>
                                          <p:spTgt spid="40"/>
                                        </p:tgtEl>
                                        <p:attrNameLst>
                                          <p:attrName>ppt_y</p:attrName>
                                        </p:attrNameLst>
                                      </p:cBhvr>
                                      <p:tavLst>
                                        <p:tav tm="0">
                                          <p:val>
                                            <p:strVal val="#ppt_y+.1"/>
                                          </p:val>
                                        </p:tav>
                                        <p:tav tm="100000">
                                          <p:val>
                                            <p:strVal val="#ppt_y"/>
                                          </p:val>
                                        </p:tav>
                                      </p:tavLst>
                                    </p:anim>
                                  </p:childTnLst>
                                </p:cTn>
                              </p:par>
                            </p:childTnLst>
                          </p:cTn>
                        </p:par>
                        <p:par>
                          <p:cTn id="53" fill="hold">
                            <p:stCondLst>
                              <p:cond delay="3020"/>
                            </p:stCondLst>
                            <p:childTnLst>
                              <p:par>
                                <p:cTn id="54" presetID="22" presetClass="entr" presetSubtype="1"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childTnLst>
                          </p:cTn>
                        </p:par>
                        <p:par>
                          <p:cTn id="57" fill="hold">
                            <p:stCondLst>
                              <p:cond delay="352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fltVal val="0"/>
                                          </p:val>
                                        </p:tav>
                                        <p:tav tm="100000">
                                          <p:val>
                                            <p:strVal val="#ppt_h"/>
                                          </p:val>
                                        </p:tav>
                                      </p:tavLst>
                                    </p:anim>
                                    <p:animEffect transition="in" filter="fade">
                                      <p:cBhvr>
                                        <p:cTn id="62" dur="500"/>
                                        <p:tgtEl>
                                          <p:spTgt spid="3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4020"/>
                            </p:stCondLst>
                            <p:childTnLst>
                              <p:par>
                                <p:cTn id="69" presetID="22" presetClass="entr" presetSubtype="2"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right)">
                                      <p:cBhvr>
                                        <p:cTn id="71" dur="500"/>
                                        <p:tgtEl>
                                          <p:spTgt spid="28"/>
                                        </p:tgtEl>
                                      </p:cBhvr>
                                    </p:animEffect>
                                  </p:childTnLst>
                                </p:cTn>
                              </p:par>
                            </p:childTnLst>
                          </p:cTn>
                        </p:par>
                        <p:par>
                          <p:cTn id="72" fill="hold">
                            <p:stCondLst>
                              <p:cond delay="4520"/>
                            </p:stCondLst>
                            <p:childTnLst>
                              <p:par>
                                <p:cTn id="73" presetID="47"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anim calcmode="lin" valueType="num">
                                      <p:cBhvr>
                                        <p:cTn id="76" dur="500" fill="hold"/>
                                        <p:tgtEl>
                                          <p:spTgt spid="41"/>
                                        </p:tgtEl>
                                        <p:attrNameLst>
                                          <p:attrName>ppt_x</p:attrName>
                                        </p:attrNameLst>
                                      </p:cBhvr>
                                      <p:tavLst>
                                        <p:tav tm="0">
                                          <p:val>
                                            <p:strVal val="#ppt_x"/>
                                          </p:val>
                                        </p:tav>
                                        <p:tav tm="100000">
                                          <p:val>
                                            <p:strVal val="#ppt_x"/>
                                          </p:val>
                                        </p:tav>
                                      </p:tavLst>
                                    </p:anim>
                                    <p:anim calcmode="lin" valueType="num">
                                      <p:cBhvr>
                                        <p:cTn id="77" dur="500" fill="hold"/>
                                        <p:tgtEl>
                                          <p:spTgt spid="4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anim calcmode="lin" valueType="num">
                                      <p:cBhvr>
                                        <p:cTn id="81" dur="500" fill="hold"/>
                                        <p:tgtEl>
                                          <p:spTgt spid="42"/>
                                        </p:tgtEl>
                                        <p:attrNameLst>
                                          <p:attrName>ppt_x</p:attrName>
                                        </p:attrNameLst>
                                      </p:cBhvr>
                                      <p:tavLst>
                                        <p:tav tm="0">
                                          <p:val>
                                            <p:strVal val="#ppt_x"/>
                                          </p:val>
                                        </p:tav>
                                        <p:tav tm="100000">
                                          <p:val>
                                            <p:strVal val="#ppt_x"/>
                                          </p:val>
                                        </p:tav>
                                      </p:tavLst>
                                    </p:anim>
                                    <p:anim calcmode="lin" valueType="num">
                                      <p:cBhvr>
                                        <p:cTn id="82" dur="500" fill="hold"/>
                                        <p:tgtEl>
                                          <p:spTgt spid="42"/>
                                        </p:tgtEl>
                                        <p:attrNameLst>
                                          <p:attrName>ppt_y</p:attrName>
                                        </p:attrNameLst>
                                      </p:cBhvr>
                                      <p:tavLst>
                                        <p:tav tm="0">
                                          <p:val>
                                            <p:strVal val="#ppt_y+.1"/>
                                          </p:val>
                                        </p:tav>
                                        <p:tav tm="100000">
                                          <p:val>
                                            <p:strVal val="#ppt_y"/>
                                          </p:val>
                                        </p:tav>
                                      </p:tavLst>
                                    </p:anim>
                                  </p:childTnLst>
                                </p:cTn>
                              </p:par>
                            </p:childTnLst>
                          </p:cTn>
                        </p:par>
                        <p:par>
                          <p:cTn id="83" fill="hold">
                            <p:stCondLst>
                              <p:cond delay="5020"/>
                            </p:stCondLst>
                            <p:childTnLst>
                              <p:par>
                                <p:cTn id="84" presetID="22" presetClass="entr" presetSubtype="1"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up)">
                                      <p:cBhvr>
                                        <p:cTn id="86" dur="500"/>
                                        <p:tgtEl>
                                          <p:spTgt spid="29"/>
                                        </p:tgtEl>
                                      </p:cBhvr>
                                    </p:animEffect>
                                  </p:childTnLst>
                                </p:cTn>
                              </p:par>
                            </p:childTnLst>
                          </p:cTn>
                        </p:par>
                        <p:par>
                          <p:cTn id="87" fill="hold">
                            <p:stCondLst>
                              <p:cond delay="5520"/>
                            </p:stCondLst>
                            <p:childTnLst>
                              <p:par>
                                <p:cTn id="88" presetID="53" presetClass="entr" presetSubtype="16"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par>
                          <p:cTn id="98" fill="hold">
                            <p:stCondLst>
                              <p:cond delay="6020"/>
                            </p:stCondLst>
                            <p:childTnLst>
                              <p:par>
                                <p:cTn id="99" presetID="22" presetClass="entr" presetSubtype="8" fill="hold" grpId="0" nodeType="after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left)">
                                      <p:cBhvr>
                                        <p:cTn id="101" dur="500"/>
                                        <p:tgtEl>
                                          <p:spTgt spid="31"/>
                                        </p:tgtEl>
                                      </p:cBhvr>
                                    </p:animEffect>
                                  </p:childTnLst>
                                </p:cTn>
                              </p:par>
                            </p:childTnLst>
                          </p:cTn>
                        </p:par>
                        <p:par>
                          <p:cTn id="102" fill="hold">
                            <p:stCondLst>
                              <p:cond delay="6520"/>
                            </p:stCondLst>
                            <p:childTnLst>
                              <p:par>
                                <p:cTn id="103" presetID="47"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anim calcmode="lin" valueType="num">
                                      <p:cBhvr>
                                        <p:cTn id="106" dur="500" fill="hold"/>
                                        <p:tgtEl>
                                          <p:spTgt spid="43"/>
                                        </p:tgtEl>
                                        <p:attrNameLst>
                                          <p:attrName>ppt_x</p:attrName>
                                        </p:attrNameLst>
                                      </p:cBhvr>
                                      <p:tavLst>
                                        <p:tav tm="0">
                                          <p:val>
                                            <p:strVal val="#ppt_x"/>
                                          </p:val>
                                        </p:tav>
                                        <p:tav tm="100000">
                                          <p:val>
                                            <p:strVal val="#ppt_x"/>
                                          </p:val>
                                        </p:tav>
                                      </p:tavLst>
                                    </p:anim>
                                    <p:anim calcmode="lin" valueType="num">
                                      <p:cBhvr>
                                        <p:cTn id="107" dur="500" fill="hold"/>
                                        <p:tgtEl>
                                          <p:spTgt spid="43"/>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anim calcmode="lin" valueType="num">
                                      <p:cBhvr>
                                        <p:cTn id="111" dur="500" fill="hold"/>
                                        <p:tgtEl>
                                          <p:spTgt spid="44"/>
                                        </p:tgtEl>
                                        <p:attrNameLst>
                                          <p:attrName>ppt_x</p:attrName>
                                        </p:attrNameLst>
                                      </p:cBhvr>
                                      <p:tavLst>
                                        <p:tav tm="0">
                                          <p:val>
                                            <p:strVal val="#ppt_x"/>
                                          </p:val>
                                        </p:tav>
                                        <p:tav tm="100000">
                                          <p:val>
                                            <p:strVal val="#ppt_x"/>
                                          </p:val>
                                        </p:tav>
                                      </p:tavLst>
                                    </p:anim>
                                    <p:anim calcmode="lin" valueType="num">
                                      <p:cBhvr>
                                        <p:cTn id="112" dur="500" fill="hold"/>
                                        <p:tgtEl>
                                          <p:spTgt spid="44"/>
                                        </p:tgtEl>
                                        <p:attrNameLst>
                                          <p:attrName>ppt_y</p:attrName>
                                        </p:attrNameLst>
                                      </p:cBhvr>
                                      <p:tavLst>
                                        <p:tav tm="0">
                                          <p:val>
                                            <p:strVal val="#ppt_y+.1"/>
                                          </p:val>
                                        </p:tav>
                                        <p:tav tm="100000">
                                          <p:val>
                                            <p:strVal val="#ppt_y"/>
                                          </p:val>
                                        </p:tav>
                                      </p:tavLst>
                                    </p:anim>
                                  </p:childTnLst>
                                </p:cTn>
                              </p:par>
                            </p:childTnLst>
                          </p:cTn>
                        </p:par>
                        <p:par>
                          <p:cTn id="113" fill="hold">
                            <p:stCondLst>
                              <p:cond delay="7020"/>
                            </p:stCondLst>
                            <p:childTnLst>
                              <p:par>
                                <p:cTn id="114" presetID="22" presetClass="entr" presetSubtype="1" fill="hold" grpId="0"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wipe(up)">
                                      <p:cBhvr>
                                        <p:cTn id="116" dur="500"/>
                                        <p:tgtEl>
                                          <p:spTgt spid="32"/>
                                        </p:tgtEl>
                                      </p:cBhvr>
                                    </p:animEffect>
                                  </p:childTnLst>
                                </p:cTn>
                              </p:par>
                            </p:childTnLst>
                          </p:cTn>
                        </p:par>
                        <p:par>
                          <p:cTn id="117" fill="hold">
                            <p:stCondLst>
                              <p:cond delay="7520"/>
                            </p:stCondLst>
                            <p:childTnLst>
                              <p:par>
                                <p:cTn id="118" presetID="53" presetClass="entr" presetSubtype="16"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8020"/>
                            </p:stCondLst>
                            <p:childTnLst>
                              <p:par>
                                <p:cTn id="124" presetID="22" presetClass="entr" presetSubtype="2"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wipe(right)">
                                      <p:cBhvr>
                                        <p:cTn id="1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p:bldP spid="36" grpId="0"/>
      <p:bldP spid="37" grpId="0"/>
      <p:bldP spid="38" grpId="0"/>
      <p:bldP spid="39" grpId="0"/>
      <p:bldP spid="40" grpId="0"/>
      <p:bldP spid="41" grpId="0"/>
      <p:bldP spid="42" grpId="0"/>
      <p:bldP spid="43" grpId="0"/>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86584"/>
            <a:ext cx="8233215"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数据集生成与处理</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5350"/>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 Box 5"/>
          <p:cNvSpPr txBox="1"/>
          <p:nvPr/>
        </p:nvSpPr>
        <p:spPr>
          <a:xfrm>
            <a:off x="957580" y="1120775"/>
            <a:ext cx="10155555" cy="5262245"/>
          </a:xfrm>
          <a:prstGeom prst="rect">
            <a:avLst/>
          </a:prstGeom>
          <a:noFill/>
        </p:spPr>
        <p:txBody>
          <a:bodyPr wrap="square" rtlCol="0">
            <a:spAutoFit/>
          </a:bodyPr>
          <a:lstStyle/>
          <a:p>
            <a:r>
              <a:rPr lang="en-US" sz="1600">
                <a:latin typeface="Monaco" panose="020B0509030404040204" charset="0"/>
                <a:cs typeface="Monaco" panose="020B0509030404040204" charset="0"/>
              </a:rPr>
              <a:t>def collect_dataset():</a:t>
            </a:r>
          </a:p>
          <a:p>
            <a:r>
              <a:rPr lang="en-US" sz="1600">
                <a:latin typeface="Monaco" panose="020B0509030404040204" charset="0"/>
                <a:cs typeface="Monaco" panose="020B0509030404040204" charset="0"/>
              </a:rPr>
              <a:t>    '''</a:t>
            </a:r>
          </a:p>
          <a:p>
            <a:r>
              <a:rPr lang="en-US" sz="1600">
                <a:latin typeface="Monaco" panose="020B0509030404040204" charset="0"/>
                <a:cs typeface="Monaco" panose="020B0509030404040204" charset="0"/>
              </a:rPr>
              <a:t>     @brief 提去相片信息，并贴上标签</a:t>
            </a:r>
          </a:p>
          <a:p>
            <a:r>
              <a:rPr lang="en-US" altLang="en-US" sz="1600">
                <a:latin typeface="Monaco" panose="020B0509030404040204" charset="0"/>
                <a:cs typeface="Monaco" panose="020B0509030404040204" charset="0"/>
              </a:rPr>
              <a:t>     @return images 图片信息</a:t>
            </a:r>
            <a:endParaRPr lang="en-US" sz="1600">
              <a:latin typeface="Monaco" panose="020B0509030404040204" charset="0"/>
              <a:cs typeface="Monaco" panose="020B0509030404040204" charset="0"/>
            </a:endParaRPr>
          </a:p>
          <a:p>
            <a:r>
              <a:rPr lang="en-US" sz="1600">
                <a:latin typeface="Monaco" panose="020B0509030404040204" charset="0"/>
                <a:cs typeface="Monaco" panose="020B0509030404040204" charset="0"/>
              </a:rPr>
              <a:t>     </a:t>
            </a:r>
            <a:r>
              <a:rPr lang="en-US" altLang="en-US" sz="1600">
                <a:latin typeface="Monaco" panose="020B0509030404040204" charset="0"/>
                <a:cs typeface="Monaco" panose="020B0509030404040204" charset="0"/>
              </a:rPr>
              <a:t>@return np.array(labels) 对图片添加标签并返回标签</a:t>
            </a:r>
          </a:p>
          <a:p>
            <a:r>
              <a:rPr lang="en-US" altLang="en-US" sz="1600">
                <a:latin typeface="Monaco" panose="020B0509030404040204" charset="0"/>
                <a:cs typeface="Monaco" panose="020B0509030404040204" charset="0"/>
              </a:rPr>
              <a:t>     @return labels_dic 字典，标签和姓名之间的映射</a:t>
            </a:r>
          </a:p>
          <a:p>
            <a:r>
              <a:rPr lang="en-US" altLang="en-US" sz="1600">
                <a:latin typeface="Monaco" panose="020B0509030404040204" charset="0"/>
                <a:cs typeface="Monaco" panose="020B0509030404040204" charset="0"/>
              </a:rPr>
              <a:t>     @return counter 图片的分类数</a:t>
            </a:r>
            <a:endParaRPr lang="en-US" sz="1600">
              <a:latin typeface="Monaco" panose="020B0509030404040204" charset="0"/>
              <a:cs typeface="Monaco" panose="020B0509030404040204" charset="0"/>
            </a:endParaRPr>
          </a:p>
          <a:p>
            <a:r>
              <a:rPr lang="en-US" sz="1600">
                <a:latin typeface="Monaco" panose="020B0509030404040204" charset="0"/>
                <a:cs typeface="Monaco" panose="020B0509030404040204" charset="0"/>
              </a:rPr>
              <a:t>    '''</a:t>
            </a:r>
          </a:p>
          <a:p>
            <a:r>
              <a:rPr lang="en-US" sz="1600">
                <a:latin typeface="Monaco" panose="020B0509030404040204" charset="0"/>
                <a:cs typeface="Monaco" panose="020B0509030404040204" charset="0"/>
              </a:rPr>
              <a:t>    people = [person for person in os.listdir("../people/")]</a:t>
            </a:r>
          </a:p>
          <a:p>
            <a:r>
              <a:rPr lang="en-US" sz="1600">
                <a:latin typeface="Monaco" panose="020B0509030404040204" charset="0"/>
                <a:cs typeface="Monaco" panose="020B0509030404040204" charset="0"/>
              </a:rPr>
              <a:t>    counter = 0</a:t>
            </a:r>
          </a:p>
          <a:p>
            <a:r>
              <a:rPr lang="en-US" sz="1600">
                <a:latin typeface="Monaco" panose="020B0509030404040204" charset="0"/>
                <a:cs typeface="Monaco" panose="020B0509030404040204" charset="0"/>
              </a:rPr>
              <a:t>    labels_dic = {}</a:t>
            </a:r>
          </a:p>
          <a:p>
            <a:r>
              <a:rPr lang="en-US" sz="1600">
                <a:latin typeface="Monaco" panose="020B0509030404040204" charset="0"/>
                <a:cs typeface="Monaco" panose="020B0509030404040204" charset="0"/>
              </a:rPr>
              <a:t>    images = []</a:t>
            </a:r>
          </a:p>
          <a:p>
            <a:r>
              <a:rPr lang="en-US" sz="1600">
                <a:latin typeface="Monaco" panose="020B0509030404040204" charset="0"/>
                <a:cs typeface="Monaco" panose="020B0509030404040204" charset="0"/>
              </a:rPr>
              <a:t>    labels = []</a:t>
            </a:r>
          </a:p>
          <a:p>
            <a:r>
              <a:rPr lang="en-US" sz="1600">
                <a:latin typeface="Monaco" panose="020B0509030404040204" charset="0"/>
                <a:cs typeface="Monaco" panose="020B0509030404040204" charset="0"/>
              </a:rPr>
              <a:t>    for i, person in enumerate(people):</a:t>
            </a:r>
          </a:p>
          <a:p>
            <a:r>
              <a:rPr lang="en-US" sz="1600">
                <a:latin typeface="Monaco" panose="020B0509030404040204" charset="0"/>
                <a:cs typeface="Monaco" panose="020B0509030404040204" charset="0"/>
              </a:rPr>
              <a:t>        labels_dic[i] = person</a:t>
            </a:r>
          </a:p>
          <a:p>
            <a:r>
              <a:rPr lang="en-US" sz="1600">
                <a:latin typeface="Monaco" panose="020B0509030404040204" charset="0"/>
                <a:cs typeface="Monaco" panose="020B0509030404040204" charset="0"/>
              </a:rPr>
              <a:t>        for image in os.listdir("../people/" + person):</a:t>
            </a:r>
          </a:p>
          <a:p>
            <a:r>
              <a:rPr lang="en-US" sz="1600">
                <a:latin typeface="Monaco" panose="020B0509030404040204" charset="0"/>
                <a:cs typeface="Monaco" panose="020B0509030404040204" charset="0"/>
              </a:rPr>
              <a:t>            if image.endswith('.jpg'):</a:t>
            </a:r>
          </a:p>
          <a:p>
            <a:r>
              <a:rPr lang="en-US" sz="1600">
                <a:latin typeface="Monaco" panose="020B0509030404040204" charset="0"/>
                <a:cs typeface="Monaco" panose="020B0509030404040204" charset="0"/>
              </a:rPr>
              <a:t>                images.append(cv2.imread("../people/" + person + '/' + image, 0))</a:t>
            </a:r>
          </a:p>
          <a:p>
            <a:r>
              <a:rPr lang="en-US" sz="1600">
                <a:latin typeface="Monaco" panose="020B0509030404040204" charset="0"/>
                <a:cs typeface="Monaco" panose="020B0509030404040204" charset="0"/>
              </a:rPr>
              <a:t>                labels.append(i)</a:t>
            </a:r>
          </a:p>
          <a:p>
            <a:r>
              <a:rPr lang="en-US" sz="1600">
                <a:latin typeface="Monaco" panose="020B0509030404040204" charset="0"/>
                <a:cs typeface="Monaco" panose="020B0509030404040204" charset="0"/>
              </a:rPr>
              <a:t>        counter += 1</a:t>
            </a:r>
          </a:p>
          <a:p>
            <a:r>
              <a:rPr lang="en-US" sz="1600">
                <a:latin typeface="Monaco" panose="020B0509030404040204" charset="0"/>
                <a:cs typeface="Monaco" panose="020B0509030404040204" charset="0"/>
              </a:rPr>
              <a:t>    return images, np.array(labels), labels_dic, counter</a:t>
            </a:r>
          </a:p>
        </p:txBody>
      </p:sp>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86584"/>
            <a:ext cx="8233215"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数据集生成与处理</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5350"/>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 Box 5"/>
          <p:cNvSpPr txBox="1"/>
          <p:nvPr/>
        </p:nvSpPr>
        <p:spPr>
          <a:xfrm>
            <a:off x="857885" y="1182370"/>
            <a:ext cx="10155555" cy="460375"/>
          </a:xfrm>
          <a:prstGeom prst="rect">
            <a:avLst/>
          </a:prstGeom>
          <a:noFill/>
        </p:spPr>
        <p:txBody>
          <a:bodyPr wrap="square" rtlCol="0">
            <a:spAutoFit/>
          </a:bodyPr>
          <a:lstStyle/>
          <a:p>
            <a:r>
              <a:rPr lang="en-US" altLang="en-US" sz="2400" b="1">
                <a:solidFill>
                  <a:schemeClr val="tx1"/>
                </a:solidFill>
                <a:effectLst>
                  <a:outerShdw blurRad="38100" dist="19050" dir="2700000" algn="tl" rotWithShape="0">
                    <a:schemeClr val="dk1">
                      <a:alpha val="40000"/>
                    </a:schemeClr>
                  </a:outerShdw>
                </a:effectLst>
                <a:latin typeface="Monaco" panose="020B0509030404040204" charset="0"/>
                <a:cs typeface="Monaco" panose="020B0509030404040204" charset="0"/>
              </a:rPr>
              <a:t>图片处理</a:t>
            </a:r>
          </a:p>
        </p:txBody>
      </p:sp>
      <p:sp>
        <p:nvSpPr>
          <p:cNvPr id="2" name="Text Box 1"/>
          <p:cNvSpPr txBox="1"/>
          <p:nvPr/>
        </p:nvSpPr>
        <p:spPr>
          <a:xfrm>
            <a:off x="1288415" y="1791970"/>
            <a:ext cx="6740525" cy="368300"/>
          </a:xfrm>
          <a:prstGeom prst="rect">
            <a:avLst/>
          </a:prstGeom>
          <a:noFill/>
        </p:spPr>
        <p:txBody>
          <a:bodyPr wrap="square" rtlCol="0">
            <a:spAutoFit/>
          </a:bodyPr>
          <a:lstStyle/>
          <a:p>
            <a:r>
              <a:rPr lang="en-US" altLang="en-US"/>
              <a:t>1. 从摄像头捕获用户人脸数据，保存到对应的名字目录下</a:t>
            </a:r>
          </a:p>
        </p:txBody>
      </p:sp>
      <p:sp>
        <p:nvSpPr>
          <p:cNvPr id="3" name="Text Box 2"/>
          <p:cNvSpPr txBox="1"/>
          <p:nvPr/>
        </p:nvSpPr>
        <p:spPr>
          <a:xfrm>
            <a:off x="1451610" y="2303145"/>
            <a:ext cx="6058535" cy="368300"/>
          </a:xfrm>
          <a:prstGeom prst="rect">
            <a:avLst/>
          </a:prstGeom>
          <a:noFill/>
        </p:spPr>
        <p:txBody>
          <a:bodyPr wrap="none" rtlCol="0">
            <a:spAutoFit/>
          </a:bodyPr>
          <a:lstStyle/>
          <a:p>
            <a:pPr algn="l"/>
            <a:r>
              <a:rPr lang="en-US" altLang="en-US"/>
              <a:t>2. </a:t>
            </a:r>
            <a:r>
              <a:rPr lang="en-US" altLang="en-US">
                <a:sym typeface="+mn-ea"/>
              </a:rPr>
              <a:t>利用 opencv 人脸检测器获得人脸坐标（可以有多个脸）</a:t>
            </a:r>
          </a:p>
        </p:txBody>
      </p:sp>
      <p:sp>
        <p:nvSpPr>
          <p:cNvPr id="4" name="Text Box 3"/>
          <p:cNvSpPr txBox="1"/>
          <p:nvPr/>
        </p:nvSpPr>
        <p:spPr>
          <a:xfrm>
            <a:off x="1288415" y="3940810"/>
            <a:ext cx="6536690" cy="368300"/>
          </a:xfrm>
          <a:prstGeom prst="rect">
            <a:avLst/>
          </a:prstGeom>
          <a:noFill/>
        </p:spPr>
        <p:txBody>
          <a:bodyPr wrap="square" rtlCol="0">
            <a:spAutoFit/>
          </a:bodyPr>
          <a:lstStyle/>
          <a:p>
            <a:r>
              <a:rPr lang="en-US" altLang="en-US"/>
              <a:t>3. </a:t>
            </a:r>
            <a:r>
              <a:rPr lang="en-US" altLang="en-US">
                <a:sym typeface="+mn-ea"/>
              </a:rPr>
              <a:t>对图像进行灰度处理，直方图均衡化处理</a:t>
            </a:r>
            <a:r>
              <a:rPr lang="en-US" altLang="en-US"/>
              <a:t> </a:t>
            </a:r>
          </a:p>
        </p:txBody>
      </p:sp>
      <p:sp>
        <p:nvSpPr>
          <p:cNvPr id="5" name="Text Box 4"/>
          <p:cNvSpPr txBox="1"/>
          <p:nvPr/>
        </p:nvSpPr>
        <p:spPr>
          <a:xfrm>
            <a:off x="1793240" y="2854960"/>
            <a:ext cx="8284845" cy="922020"/>
          </a:xfrm>
          <a:prstGeom prst="rect">
            <a:avLst/>
          </a:prstGeom>
          <a:noFill/>
        </p:spPr>
        <p:txBody>
          <a:bodyPr wrap="square" rtlCol="0">
            <a:spAutoFit/>
          </a:bodyPr>
          <a:lstStyle/>
          <a:p>
            <a:r>
              <a:rPr lang="en-US"/>
              <a:t>detector = cv2.CascadeClassifier("../xml/frontal_face.xml")</a:t>
            </a:r>
          </a:p>
          <a:p>
            <a:r>
              <a:rPr lang="en-US"/>
              <a:t># Vector of rectangles where each rectangle contains the detected object</a:t>
            </a:r>
          </a:p>
          <a:p>
            <a:r>
              <a:rPr lang="en-US"/>
              <a:t>faces = detector.detectMultiScale(frame, 1.2, 5)</a:t>
            </a:r>
          </a:p>
        </p:txBody>
      </p:sp>
      <p:sp>
        <p:nvSpPr>
          <p:cNvPr id="7" name="Text Box 6"/>
          <p:cNvSpPr txBox="1"/>
          <p:nvPr/>
        </p:nvSpPr>
        <p:spPr>
          <a:xfrm>
            <a:off x="1963420" y="4309110"/>
            <a:ext cx="7720965" cy="2306955"/>
          </a:xfrm>
          <a:prstGeom prst="rect">
            <a:avLst/>
          </a:prstGeom>
          <a:noFill/>
        </p:spPr>
        <p:txBody>
          <a:bodyPr wrap="square" rtlCol="0" anchor="t">
            <a:spAutoFit/>
          </a:bodyPr>
          <a:lstStyle/>
          <a:p>
            <a:r>
              <a:rPr lang="en-US"/>
              <a:t>def normalize_intensity(images):</a:t>
            </a:r>
          </a:p>
          <a:p>
            <a:r>
              <a:rPr lang="en-US"/>
              <a:t>    images_norm = []</a:t>
            </a:r>
          </a:p>
          <a:p>
            <a:r>
              <a:rPr lang="en-US"/>
              <a:t>    for image in images:</a:t>
            </a:r>
          </a:p>
          <a:p>
            <a:r>
              <a:rPr lang="en-US"/>
              <a:t>        is_color = len(image.shape) == 3</a:t>
            </a:r>
          </a:p>
          <a:p>
            <a:r>
              <a:rPr lang="en-US"/>
              <a:t>        if is_color:</a:t>
            </a:r>
          </a:p>
          <a:p>
            <a:r>
              <a:rPr lang="en-US"/>
              <a:t>            image = cv2.cvtColor(image, cv2.COLOR_BGR2GRAY)</a:t>
            </a:r>
          </a:p>
          <a:p>
            <a:r>
              <a:rPr lang="en-US"/>
              <a:t>        images_norm.append(cv2.equalizeHist(image))</a:t>
            </a:r>
          </a:p>
          <a:p>
            <a:r>
              <a:rPr lang="en-US"/>
              <a:t>    return images_norm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4680957"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CNN 模型搭建</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43257" y="1910059"/>
            <a:ext cx="11546858" cy="4091532"/>
            <a:chOff x="960435" y="1366249"/>
            <a:chExt cx="7226467" cy="2560638"/>
          </a:xfrm>
        </p:grpSpPr>
        <p:sp>
          <p:nvSpPr>
            <p:cNvPr id="21" name="空心弧 10"/>
            <p:cNvSpPr>
              <a:spLocks noChangeArrowheads="1"/>
            </p:cNvSpPr>
            <p:nvPr/>
          </p:nvSpPr>
          <p:spPr bwMode="auto">
            <a:xfrm rot="16200000">
              <a:off x="1162048" y="1545637"/>
              <a:ext cx="2197100" cy="2200275"/>
            </a:xfrm>
            <a:custGeom>
              <a:avLst/>
              <a:gdLst>
                <a:gd name="G0" fmla="+- 9014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4"/>
                <a:gd name="G18" fmla="*/ 9014 1 2"/>
                <a:gd name="G19" fmla="+- G18 5400 0"/>
                <a:gd name="G20" fmla="cos G19 9868328"/>
                <a:gd name="G21" fmla="sin G19 9868328"/>
                <a:gd name="G22" fmla="+- G20 10800 0"/>
                <a:gd name="G23" fmla="+- G21 10800 0"/>
                <a:gd name="G24" fmla="+- 10800 0 G20"/>
                <a:gd name="G25" fmla="+- 9014 10800 0"/>
                <a:gd name="G26" fmla="?: G9 G17 G25"/>
                <a:gd name="G27" fmla="?: G9 0 21600"/>
                <a:gd name="G28" fmla="cos 10800 9868328"/>
                <a:gd name="G29" fmla="sin 10800 9868328"/>
                <a:gd name="G30" fmla="sin 9014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0 w 21600"/>
                <a:gd name="T15" fmla="*/ 15666 h 21600"/>
                <a:gd name="T16" fmla="*/ 10800 w 21600"/>
                <a:gd name="T17" fmla="*/ 1786 h 21600"/>
                <a:gd name="T18" fmla="*/ 19430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48" y="15227"/>
                  </a:moveTo>
                  <a:cubicBezTo>
                    <a:pt x="2186" y="13876"/>
                    <a:pt x="1786" y="12351"/>
                    <a:pt x="1786" y="10800"/>
                  </a:cubicBezTo>
                  <a:cubicBezTo>
                    <a:pt x="1786" y="5821"/>
                    <a:pt x="5821" y="1786"/>
                    <a:pt x="10800" y="1786"/>
                  </a:cubicBezTo>
                  <a:cubicBezTo>
                    <a:pt x="15778" y="1786"/>
                    <a:pt x="19814" y="5821"/>
                    <a:pt x="19814" y="10800"/>
                  </a:cubicBezTo>
                  <a:cubicBezTo>
                    <a:pt x="19813" y="12351"/>
                    <a:pt x="19413" y="13876"/>
                    <a:pt x="18651" y="15227"/>
                  </a:cubicBezTo>
                  <a:lnTo>
                    <a:pt x="20207" y="16105"/>
                  </a:lnTo>
                  <a:cubicBezTo>
                    <a:pt x="21120" y="14486"/>
                    <a:pt x="21600" y="12658"/>
                    <a:pt x="21600" y="10800"/>
                  </a:cubicBezTo>
                  <a:cubicBezTo>
                    <a:pt x="21600" y="4835"/>
                    <a:pt x="16764" y="0"/>
                    <a:pt x="10800" y="0"/>
                  </a:cubicBezTo>
                  <a:cubicBezTo>
                    <a:pt x="4835" y="0"/>
                    <a:pt x="0" y="4835"/>
                    <a:pt x="0" y="10800"/>
                  </a:cubicBezTo>
                  <a:cubicBezTo>
                    <a:pt x="0" y="12658"/>
                    <a:pt x="479" y="14486"/>
                    <a:pt x="1392" y="16105"/>
                  </a:cubicBezTo>
                  <a:close/>
                </a:path>
              </a:pathLst>
            </a:custGeom>
            <a:solidFill>
              <a:srgbClr val="02918B"/>
            </a:solidFill>
            <a:ln>
              <a:noFill/>
            </a:ln>
          </p:spPr>
          <p:txBody>
            <a:bodyPr anchor="ctr"/>
            <a:lstStyle/>
            <a:p>
              <a:pPr algn="ctr"/>
              <a:endParaRPr lang="zh-CN" altLang="zh-CN" sz="3200">
                <a:solidFill>
                  <a:schemeClr val="bg1">
                    <a:lumMod val="50000"/>
                  </a:schemeClr>
                </a:solidFill>
                <a:latin typeface="宋体" panose="02010600030101010101" charset="-122"/>
                <a:sym typeface="宋体" panose="02010600030101010101" charset="-122"/>
              </a:endParaRPr>
            </a:p>
          </p:txBody>
        </p:sp>
        <p:sp>
          <p:nvSpPr>
            <p:cNvPr id="22" name="空心弧 11"/>
            <p:cNvSpPr>
              <a:spLocks noChangeArrowheads="1"/>
            </p:cNvSpPr>
            <p:nvPr/>
          </p:nvSpPr>
          <p:spPr bwMode="auto">
            <a:xfrm rot="16426183">
              <a:off x="1338262" y="1723438"/>
              <a:ext cx="1822450" cy="1825625"/>
            </a:xfrm>
            <a:custGeom>
              <a:avLst/>
              <a:gdLst>
                <a:gd name="G0" fmla="+- 8722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2"/>
                <a:gd name="G18" fmla="*/ 8722 1 2"/>
                <a:gd name="G19" fmla="+- G18 5400 0"/>
                <a:gd name="G20" fmla="cos G19 13154032"/>
                <a:gd name="G21" fmla="sin G19 13154032"/>
                <a:gd name="G22" fmla="+- G20 10800 0"/>
                <a:gd name="G23" fmla="+- G21 10800 0"/>
                <a:gd name="G24" fmla="+- 10800 0 G20"/>
                <a:gd name="G25" fmla="+- 8722 10800 0"/>
                <a:gd name="G26" fmla="?: G9 G17 G25"/>
                <a:gd name="G27" fmla="?: G9 0 21600"/>
                <a:gd name="G28" fmla="cos 10800 13154032"/>
                <a:gd name="G29" fmla="sin 10800 13154032"/>
                <a:gd name="G30" fmla="sin 8722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78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1" y="7714"/>
                  </a:moveTo>
                  <a:cubicBezTo>
                    <a:pt x="3924" y="4322"/>
                    <a:pt x="7173" y="2078"/>
                    <a:pt x="10799" y="2078"/>
                  </a:cubicBezTo>
                  <a:cubicBezTo>
                    <a:pt x="14426" y="2078"/>
                    <a:pt x="17675" y="4322"/>
                    <a:pt x="18958" y="7714"/>
                  </a:cubicBezTo>
                  <a:lnTo>
                    <a:pt x="20901" y="6979"/>
                  </a:lnTo>
                  <a:cubicBezTo>
                    <a:pt x="19313" y="2779"/>
                    <a:pt x="15290" y="0"/>
                    <a:pt x="10800" y="0"/>
                  </a:cubicBezTo>
                  <a:cubicBezTo>
                    <a:pt x="6309" y="0"/>
                    <a:pt x="2286" y="2779"/>
                    <a:pt x="698" y="6979"/>
                  </a:cubicBezTo>
                  <a:close/>
                </a:path>
              </a:pathLst>
            </a:custGeom>
            <a:solidFill>
              <a:srgbClr val="E44B42"/>
            </a:solidFill>
            <a:ln>
              <a:noFill/>
            </a:ln>
          </p:spPr>
          <p:txBody>
            <a:bodyPr anchor="ctr"/>
            <a:lstStyle/>
            <a:p>
              <a:pPr algn="ctr"/>
              <a:endParaRPr lang="zh-CN" altLang="zh-CN" sz="3200">
                <a:solidFill>
                  <a:schemeClr val="bg1">
                    <a:lumMod val="50000"/>
                  </a:schemeClr>
                </a:solidFill>
                <a:latin typeface="宋体" panose="02010600030101010101" charset="-122"/>
                <a:sym typeface="宋体" panose="02010600030101010101" charset="-122"/>
              </a:endParaRPr>
            </a:p>
          </p:txBody>
        </p:sp>
        <p:sp>
          <p:nvSpPr>
            <p:cNvPr id="23" name="空心弧 12"/>
            <p:cNvSpPr>
              <a:spLocks noChangeArrowheads="1"/>
            </p:cNvSpPr>
            <p:nvPr/>
          </p:nvSpPr>
          <p:spPr bwMode="auto">
            <a:xfrm rot="16200000">
              <a:off x="960435" y="1366249"/>
              <a:ext cx="2560638" cy="2560638"/>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8"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0" y="14574"/>
                    <a:pt x="1971" y="18075"/>
                    <a:pt x="5198" y="20033"/>
                  </a:cubicBezTo>
                  <a:close/>
                </a:path>
              </a:pathLst>
            </a:custGeom>
            <a:solidFill>
              <a:srgbClr val="F47349"/>
            </a:solidFill>
            <a:ln>
              <a:noFill/>
            </a:ln>
          </p:spPr>
          <p:txBody>
            <a:bodyPr anchor="ctr"/>
            <a:lstStyle/>
            <a:p>
              <a:pPr algn="ctr"/>
              <a:endParaRPr lang="zh-CN" altLang="zh-CN" sz="3200">
                <a:solidFill>
                  <a:schemeClr val="bg1">
                    <a:lumMod val="50000"/>
                  </a:schemeClr>
                </a:solidFill>
                <a:latin typeface="宋体" panose="02010600030101010101" charset="-122"/>
                <a:sym typeface="宋体" panose="02010600030101010101" charset="-122"/>
              </a:endParaRPr>
            </a:p>
          </p:txBody>
        </p:sp>
        <p:sp>
          <p:nvSpPr>
            <p:cNvPr id="24" name="矩形 13"/>
            <p:cNvSpPr>
              <a:spLocks noChangeArrowheads="1"/>
            </p:cNvSpPr>
            <p:nvPr/>
          </p:nvSpPr>
          <p:spPr bwMode="auto">
            <a:xfrm>
              <a:off x="1577975" y="2461625"/>
              <a:ext cx="2020887" cy="44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CNN 网络</a:t>
              </a:r>
            </a:p>
          </p:txBody>
        </p:sp>
        <p:grpSp>
          <p:nvGrpSpPr>
            <p:cNvPr id="25" name="组合 14"/>
            <p:cNvGrpSpPr/>
            <p:nvPr/>
          </p:nvGrpSpPr>
          <p:grpSpPr bwMode="auto">
            <a:xfrm>
              <a:off x="4334650" y="1404010"/>
              <a:ext cx="3852252" cy="688818"/>
              <a:chOff x="95245" y="0"/>
              <a:chExt cx="3852062" cy="687696"/>
            </a:xfrm>
          </p:grpSpPr>
          <p:sp>
            <p:nvSpPr>
              <p:cNvPr id="26" name="矩形 15"/>
              <p:cNvSpPr>
                <a:spLocks noChangeArrowheads="1"/>
              </p:cNvSpPr>
              <p:nvPr/>
            </p:nvSpPr>
            <p:spPr bwMode="auto">
              <a:xfrm>
                <a:off x="95245" y="72172"/>
                <a:ext cx="358757" cy="229911"/>
              </a:xfrm>
              <a:prstGeom prst="rect">
                <a:avLst/>
              </a:prstGeom>
              <a:solidFill>
                <a:srgbClr val="E44B42"/>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2400">
                  <a:solidFill>
                    <a:schemeClr val="bg1">
                      <a:lumMod val="50000"/>
                    </a:schemeClr>
                  </a:solidFill>
                  <a:latin typeface="宋体" panose="02010600030101010101" charset="-122"/>
                  <a:sym typeface="宋体" panose="02010600030101010101" charset="-122"/>
                </a:endParaRPr>
              </a:p>
            </p:txBody>
          </p:sp>
          <p:sp>
            <p:nvSpPr>
              <p:cNvPr id="27" name="TextBox 16"/>
              <p:cNvSpPr>
                <a:spLocks noChangeArrowheads="1"/>
              </p:cNvSpPr>
              <p:nvPr/>
            </p:nvSpPr>
            <p:spPr bwMode="auto">
              <a:xfrm>
                <a:off x="135907" y="477016"/>
                <a:ext cx="3811400" cy="21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solidFill>
                      <a:schemeClr val="bg1">
                        <a:lumMod val="50000"/>
                      </a:schemeClr>
                    </a:solidFill>
                    <a:latin typeface="方正兰亭粗黑_GBK" charset="-122"/>
                    <a:sym typeface="宋体" panose="02010600030101010101" charset="-122"/>
                  </a:rPr>
                  <a:t>使用高级 API Keras，后台使用 Tensorflow</a:t>
                </a:r>
              </a:p>
            </p:txBody>
          </p:sp>
          <p:sp>
            <p:nvSpPr>
              <p:cNvPr id="28" name="矩形 17"/>
              <p:cNvSpPr>
                <a:spLocks noChangeArrowheads="1"/>
              </p:cNvSpPr>
              <p:nvPr/>
            </p:nvSpPr>
            <p:spPr bwMode="auto">
              <a:xfrm>
                <a:off x="558773" y="0"/>
                <a:ext cx="2020788" cy="28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keras</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en-US" sz="2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Tensorflow</a:t>
                </a:r>
              </a:p>
            </p:txBody>
          </p:sp>
        </p:grpSp>
        <p:grpSp>
          <p:nvGrpSpPr>
            <p:cNvPr id="29" name="组合 18"/>
            <p:cNvGrpSpPr/>
            <p:nvPr/>
          </p:nvGrpSpPr>
          <p:grpSpPr bwMode="auto">
            <a:xfrm>
              <a:off x="4267613" y="2588734"/>
              <a:ext cx="3811588" cy="780634"/>
              <a:chOff x="38547" y="306395"/>
              <a:chExt cx="3811399" cy="780618"/>
            </a:xfrm>
          </p:grpSpPr>
          <p:sp>
            <p:nvSpPr>
              <p:cNvPr id="30" name="矩形 19"/>
              <p:cNvSpPr>
                <a:spLocks noChangeArrowheads="1"/>
              </p:cNvSpPr>
              <p:nvPr/>
            </p:nvSpPr>
            <p:spPr bwMode="auto">
              <a:xfrm>
                <a:off x="105577" y="364413"/>
                <a:ext cx="358757" cy="230264"/>
              </a:xfrm>
              <a:prstGeom prst="rect">
                <a:avLst/>
              </a:prstGeom>
              <a:solidFill>
                <a:srgbClr val="02918B"/>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2400">
                  <a:solidFill>
                    <a:schemeClr val="bg1">
                      <a:lumMod val="50000"/>
                    </a:schemeClr>
                  </a:solidFill>
                  <a:latin typeface="宋体" panose="02010600030101010101" charset="-122"/>
                  <a:sym typeface="宋体" panose="02010600030101010101" charset="-122"/>
                </a:endParaRPr>
              </a:p>
            </p:txBody>
          </p:sp>
          <p:sp>
            <p:nvSpPr>
              <p:cNvPr id="31" name="TextBox 20"/>
              <p:cNvSpPr>
                <a:spLocks noChangeArrowheads="1"/>
              </p:cNvSpPr>
              <p:nvPr/>
            </p:nvSpPr>
            <p:spPr bwMode="auto">
              <a:xfrm>
                <a:off x="38547" y="875994"/>
                <a:ext cx="3811399" cy="2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solidFill>
                      <a:schemeClr val="bg1">
                        <a:lumMod val="50000"/>
                      </a:schemeClr>
                    </a:solidFill>
                    <a:latin typeface="方正兰亭粗黑_GBK" charset="-122"/>
                    <a:sym typeface="宋体" panose="02010600030101010101" charset="-122"/>
                  </a:rPr>
                  <a:t>输入层 --- 卷积层 --- 池化层 --- 卷积层 --- 池化层 --- 全连接层  </a:t>
                </a:r>
              </a:p>
            </p:txBody>
          </p:sp>
          <p:sp>
            <p:nvSpPr>
              <p:cNvPr id="32" name="矩形 21"/>
              <p:cNvSpPr>
                <a:spLocks noChangeArrowheads="1"/>
              </p:cNvSpPr>
              <p:nvPr/>
            </p:nvSpPr>
            <p:spPr bwMode="auto">
              <a:xfrm>
                <a:off x="526186" y="306395"/>
                <a:ext cx="2020787" cy="2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CNN 网络</a:t>
                </a:r>
                <a:endParaRPr lang="en-US" sz="2400" dirty="0">
                  <a:solidFill>
                    <a:schemeClr val="bg1">
                      <a:lumMod val="50000"/>
                    </a:schemeClr>
                  </a:solidFill>
                  <a:latin typeface="Calibri" panose="020F0502020204030204" pitchFamily="34" charset="0"/>
                  <a:sym typeface="宋体" panose="02010600030101010101"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par>
                          <p:cTn id="19" fill="hold">
                            <p:stCondLst>
                              <p:cond delay="68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4680957"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CNN 网络</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 Box 2"/>
          <p:cNvSpPr txBox="1"/>
          <p:nvPr/>
        </p:nvSpPr>
        <p:spPr>
          <a:xfrm>
            <a:off x="448945" y="1170305"/>
            <a:ext cx="3899535" cy="645160"/>
          </a:xfrm>
          <a:prstGeom prst="rect">
            <a:avLst/>
          </a:prstGeom>
          <a:noFill/>
        </p:spPr>
        <p:txBody>
          <a:bodyPr wrap="square" rtlCol="0">
            <a:spAutoFit/>
          </a:bodyPr>
          <a:lstStyle/>
          <a:p>
            <a:r>
              <a:rPr lang="en-US" altLang="en-US" sz="3600" b="1">
                <a:solidFill>
                  <a:schemeClr val="tx1"/>
                </a:solidFill>
                <a:effectLst>
                  <a:outerShdw blurRad="38100" dist="19050" dir="2700000" algn="tl" rotWithShape="0">
                    <a:schemeClr val="dk1">
                      <a:alpha val="40000"/>
                    </a:schemeClr>
                  </a:outerShdw>
                </a:effectLst>
              </a:rPr>
              <a:t>卷积层</a:t>
            </a:r>
          </a:p>
        </p:txBody>
      </p:sp>
      <p:sp>
        <p:nvSpPr>
          <p:cNvPr id="4" name="Text Box 3"/>
          <p:cNvSpPr txBox="1"/>
          <p:nvPr/>
        </p:nvSpPr>
        <p:spPr>
          <a:xfrm>
            <a:off x="1679575" y="1848485"/>
            <a:ext cx="6103620" cy="368300"/>
          </a:xfrm>
          <a:prstGeom prst="rect">
            <a:avLst/>
          </a:prstGeom>
          <a:noFill/>
        </p:spPr>
        <p:txBody>
          <a:bodyPr wrap="square" rtlCol="0">
            <a:spAutoFit/>
          </a:bodyPr>
          <a:lstStyle/>
          <a:p>
            <a:r>
              <a:rPr lang="en-US" altLang="en-US"/>
              <a:t>卷积层输入为四维数据：（样本数量，宽度，高度，深度）</a:t>
            </a:r>
          </a:p>
        </p:txBody>
      </p:sp>
      <p:sp>
        <p:nvSpPr>
          <p:cNvPr id="5" name="Text Box 4"/>
          <p:cNvSpPr txBox="1"/>
          <p:nvPr/>
        </p:nvSpPr>
        <p:spPr>
          <a:xfrm>
            <a:off x="1494155" y="2348865"/>
            <a:ext cx="6720205" cy="368300"/>
          </a:xfrm>
          <a:prstGeom prst="rect">
            <a:avLst/>
          </a:prstGeom>
          <a:noFill/>
        </p:spPr>
        <p:txBody>
          <a:bodyPr wrap="square" rtlCol="0">
            <a:spAutoFit/>
          </a:bodyPr>
          <a:lstStyle/>
          <a:p>
            <a:r>
              <a:rPr lang="en-US" altLang="en-US"/>
              <a:t>过滤器(j卷积核)大小为 3x3, 维度（数量）为32, 64。</a:t>
            </a:r>
          </a:p>
        </p:txBody>
      </p:sp>
      <p:sp>
        <p:nvSpPr>
          <p:cNvPr id="6" name="Text Box 5"/>
          <p:cNvSpPr txBox="1"/>
          <p:nvPr/>
        </p:nvSpPr>
        <p:spPr>
          <a:xfrm>
            <a:off x="1679575" y="2834640"/>
            <a:ext cx="6457950" cy="368300"/>
          </a:xfrm>
          <a:prstGeom prst="rect">
            <a:avLst/>
          </a:prstGeom>
          <a:noFill/>
        </p:spPr>
        <p:txBody>
          <a:bodyPr wrap="square" rtlCol="0">
            <a:spAutoFit/>
          </a:bodyPr>
          <a:lstStyle/>
          <a:p>
            <a:r>
              <a:rPr lang="en-US" altLang="en-US"/>
              <a:t>图片大小为 62x47 的灰度图片，在第一层卷积后为 21x16x32</a:t>
            </a:r>
          </a:p>
        </p:txBody>
      </p:sp>
      <p:sp>
        <p:nvSpPr>
          <p:cNvPr id="7" name="Text Box 6"/>
          <p:cNvSpPr txBox="1"/>
          <p:nvPr/>
        </p:nvSpPr>
        <p:spPr>
          <a:xfrm>
            <a:off x="1679575" y="3390265"/>
            <a:ext cx="6951345" cy="368300"/>
          </a:xfrm>
          <a:prstGeom prst="rect">
            <a:avLst/>
          </a:prstGeom>
          <a:noFill/>
        </p:spPr>
        <p:txBody>
          <a:bodyPr wrap="square" rtlCol="0">
            <a:spAutoFit/>
          </a:bodyPr>
          <a:lstStyle/>
          <a:p>
            <a:r>
              <a:rPr lang="en-US" altLang="en-US"/>
              <a:t>激活函数全部使用 relu 函数</a:t>
            </a:r>
          </a:p>
        </p:txBody>
      </p:sp>
      <p:sp>
        <p:nvSpPr>
          <p:cNvPr id="8" name="Text Box 7"/>
          <p:cNvSpPr txBox="1"/>
          <p:nvPr/>
        </p:nvSpPr>
        <p:spPr>
          <a:xfrm>
            <a:off x="551180" y="3968115"/>
            <a:ext cx="2342515" cy="645160"/>
          </a:xfrm>
          <a:prstGeom prst="rect">
            <a:avLst/>
          </a:prstGeom>
          <a:noFill/>
        </p:spPr>
        <p:txBody>
          <a:bodyPr wrap="square" rtlCol="0">
            <a:spAutoFit/>
            <a:scene3d>
              <a:camera prst="orthographicFront"/>
              <a:lightRig rig="threePt" dir="t"/>
            </a:scene3d>
          </a:bodyPr>
          <a:lstStyle/>
          <a:p>
            <a:r>
              <a:rPr lang="en-US" altLang="en-US" sz="3600" b="1">
                <a:solidFill>
                  <a:schemeClr val="tx1"/>
                </a:solidFill>
                <a:effectLst>
                  <a:outerShdw blurRad="38100" dist="19050" dir="2700000" algn="tl" rotWithShape="0">
                    <a:schemeClr val="dk1">
                      <a:alpha val="40000"/>
                    </a:schemeClr>
                  </a:outerShdw>
                </a:effectLst>
              </a:rPr>
              <a:t>池化层</a:t>
            </a:r>
          </a:p>
        </p:txBody>
      </p:sp>
      <p:sp>
        <p:nvSpPr>
          <p:cNvPr id="15" name="Text Box 14"/>
          <p:cNvSpPr txBox="1"/>
          <p:nvPr/>
        </p:nvSpPr>
        <p:spPr>
          <a:xfrm>
            <a:off x="1525270" y="4613275"/>
            <a:ext cx="6765925" cy="368300"/>
          </a:xfrm>
          <a:prstGeom prst="rect">
            <a:avLst/>
          </a:prstGeom>
          <a:noFill/>
        </p:spPr>
        <p:txBody>
          <a:bodyPr wrap="square" rtlCol="0">
            <a:spAutoFit/>
          </a:bodyPr>
          <a:lstStyle/>
          <a:p>
            <a:r>
              <a:rPr lang="en-US" altLang="en-US"/>
              <a:t>池化层选择最大池化，大小为 2x2，步长为 2x2， 填充为 same</a:t>
            </a:r>
          </a:p>
        </p:txBody>
      </p:sp>
      <p:sp>
        <p:nvSpPr>
          <p:cNvPr id="37" name="Text Box 36"/>
          <p:cNvSpPr txBox="1"/>
          <p:nvPr/>
        </p:nvSpPr>
        <p:spPr>
          <a:xfrm>
            <a:off x="551180" y="5131435"/>
            <a:ext cx="3064510" cy="645160"/>
          </a:xfrm>
          <a:prstGeom prst="rect">
            <a:avLst/>
          </a:prstGeom>
          <a:noFill/>
        </p:spPr>
        <p:txBody>
          <a:bodyPr wrap="square" rtlCol="0">
            <a:spAutoFit/>
          </a:bodyPr>
          <a:lstStyle/>
          <a:p>
            <a:r>
              <a:rPr lang="en-US" altLang="en-US" sz="3600" b="1">
                <a:solidFill>
                  <a:schemeClr val="tx1"/>
                </a:solidFill>
                <a:effectLst>
                  <a:outerShdw blurRad="38100" dist="19050" dir="2700000" algn="tl" rotWithShape="0">
                    <a:schemeClr val="dk1">
                      <a:alpha val="40000"/>
                    </a:schemeClr>
                  </a:outerShdw>
                </a:effectLst>
              </a:rPr>
              <a:t>全连接层</a:t>
            </a:r>
          </a:p>
        </p:txBody>
      </p:sp>
      <p:sp>
        <p:nvSpPr>
          <p:cNvPr id="38" name="Text Box 37"/>
          <p:cNvSpPr txBox="1"/>
          <p:nvPr/>
        </p:nvSpPr>
        <p:spPr>
          <a:xfrm>
            <a:off x="1417955" y="5995035"/>
            <a:ext cx="9355455" cy="645160"/>
          </a:xfrm>
          <a:prstGeom prst="rect">
            <a:avLst/>
          </a:prstGeom>
          <a:noFill/>
        </p:spPr>
        <p:txBody>
          <a:bodyPr wrap="square" rtlCol="0">
            <a:spAutoFit/>
          </a:bodyPr>
          <a:lstStyle/>
          <a:p>
            <a:r>
              <a:rPr lang="en-US" altLang="en-US"/>
              <a:t>将池化层展开后，链接到全链接层 256 神经。最后在通过一层全连接输出为 1x{{ 人数 }}</a:t>
            </a:r>
          </a:p>
          <a:p>
            <a:r>
              <a:rPr lang="en-US" altLang="en-US"/>
              <a:t>使用 softmax 函数</a:t>
            </a:r>
          </a:p>
        </p:txBody>
      </p:sp>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4680957"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模型训练</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Picture 2" descr="Screenshot from 2019-07-11 22-02-59"/>
          <p:cNvPicPr>
            <a:picLocks noChangeAspect="1"/>
          </p:cNvPicPr>
          <p:nvPr/>
        </p:nvPicPr>
        <p:blipFill>
          <a:blip r:embed="rId2"/>
          <a:stretch>
            <a:fillRect/>
          </a:stretch>
        </p:blipFill>
        <p:spPr>
          <a:xfrm>
            <a:off x="1945640" y="967740"/>
            <a:ext cx="7960360" cy="5871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4680957"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测试</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Picture 2" descr="Screenshot from 2019-07-11 20-57-29"/>
          <p:cNvPicPr>
            <a:picLocks noChangeAspect="1"/>
          </p:cNvPicPr>
          <p:nvPr/>
        </p:nvPicPr>
        <p:blipFill>
          <a:blip r:embed="rId2"/>
          <a:stretch>
            <a:fillRect/>
          </a:stretch>
        </p:blipFill>
        <p:spPr>
          <a:xfrm>
            <a:off x="551180" y="1315085"/>
            <a:ext cx="4832350" cy="5276850"/>
          </a:xfrm>
          <a:prstGeom prst="rect">
            <a:avLst/>
          </a:prstGeom>
        </p:spPr>
      </p:pic>
      <p:pic>
        <p:nvPicPr>
          <p:cNvPr id="4" name="Picture 3" descr="Screenshot from 2019-07-12 11-09-02"/>
          <p:cNvPicPr>
            <a:picLocks noChangeAspect="1"/>
          </p:cNvPicPr>
          <p:nvPr/>
        </p:nvPicPr>
        <p:blipFill>
          <a:blip r:embed="rId3"/>
          <a:stretch>
            <a:fillRect/>
          </a:stretch>
        </p:blipFill>
        <p:spPr>
          <a:xfrm>
            <a:off x="5746750" y="1315085"/>
            <a:ext cx="4221480" cy="5142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8233215"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界面设计</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a:stretch>
            <a:fillRect/>
          </a:stretch>
        </p:blipFill>
        <p:spPr>
          <a:xfrm>
            <a:off x="2510390" y="1743955"/>
            <a:ext cx="7631519" cy="3980043"/>
          </a:xfrm>
          <a:prstGeom prst="rect">
            <a:avLst/>
          </a:prstGeom>
          <a:effectLst>
            <a:outerShdw blurRad="50800" dist="50800" dir="5400000" sx="1000" sy="1000" algn="ctr" rotWithShape="0">
              <a:srgbClr val="000000"/>
            </a:outerShdw>
          </a:effectLst>
        </p:spPr>
      </p:pic>
      <p:sp>
        <p:nvSpPr>
          <p:cNvPr id="22" name="Freeform 12"/>
          <p:cNvSpPr/>
          <p:nvPr/>
        </p:nvSpPr>
        <p:spPr bwMode="auto">
          <a:xfrm>
            <a:off x="1558702" y="1653186"/>
            <a:ext cx="550479" cy="1101352"/>
          </a:xfrm>
          <a:custGeom>
            <a:avLst/>
            <a:gdLst>
              <a:gd name="T0" fmla="*/ 776 w 776"/>
              <a:gd name="T1" fmla="*/ 1553 h 1553"/>
              <a:gd name="T2" fmla="*/ 0 w 776"/>
              <a:gd name="T3" fmla="*/ 777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7"/>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23" name="Oval 13"/>
          <p:cNvSpPr>
            <a:spLocks noChangeArrowheads="1"/>
          </p:cNvSpPr>
          <p:nvPr/>
        </p:nvSpPr>
        <p:spPr bwMode="auto">
          <a:xfrm>
            <a:off x="1661536" y="1750008"/>
            <a:ext cx="895282" cy="901659"/>
          </a:xfrm>
          <a:prstGeom prst="ellipse">
            <a:avLst/>
          </a:prstGeom>
          <a:solidFill>
            <a:srgbClr val="F47349"/>
          </a:solidFill>
          <a:ln w="12700">
            <a:noFill/>
            <a:round/>
          </a:ln>
        </p:spPr>
        <p:txBody>
          <a:bodyPr vert="horz" wrap="square" lIns="121917" tIns="60958" rIns="121917" bIns="60958" numCol="1" anchor="t" anchorCtr="0" compatLnSpc="1"/>
          <a:lstStyle/>
          <a:p>
            <a:endParaRPr lang="zh-CN" altLang="en-US"/>
          </a:p>
        </p:txBody>
      </p:sp>
      <p:sp>
        <p:nvSpPr>
          <p:cNvPr id="24" name="Line 14"/>
          <p:cNvSpPr>
            <a:spLocks noChangeShapeType="1"/>
          </p:cNvSpPr>
          <p:nvPr/>
        </p:nvSpPr>
        <p:spPr bwMode="auto">
          <a:xfrm>
            <a:off x="2109176" y="1653185"/>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5" name="Line 15"/>
          <p:cNvSpPr>
            <a:spLocks noChangeShapeType="1"/>
          </p:cNvSpPr>
          <p:nvPr/>
        </p:nvSpPr>
        <p:spPr bwMode="auto">
          <a:xfrm>
            <a:off x="2109176" y="2754538"/>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6" name="Freeform 16"/>
          <p:cNvSpPr/>
          <p:nvPr/>
        </p:nvSpPr>
        <p:spPr bwMode="auto">
          <a:xfrm>
            <a:off x="10166712" y="2754538"/>
            <a:ext cx="550479" cy="1107406"/>
          </a:xfrm>
          <a:custGeom>
            <a:avLst/>
            <a:gdLst>
              <a:gd name="T0" fmla="*/ 0 w 776"/>
              <a:gd name="T1" fmla="*/ 0 h 1553"/>
              <a:gd name="T2" fmla="*/ 776 w 776"/>
              <a:gd name="T3" fmla="*/ 776 h 1553"/>
              <a:gd name="T4" fmla="*/ 0 w 776"/>
              <a:gd name="T5" fmla="*/ 1553 h 1553"/>
            </a:gdLst>
            <a:ahLst/>
            <a:cxnLst>
              <a:cxn ang="0">
                <a:pos x="T0" y="T1"/>
              </a:cxn>
              <a:cxn ang="0">
                <a:pos x="T2" y="T3"/>
              </a:cxn>
              <a:cxn ang="0">
                <a:pos x="T4" y="T5"/>
              </a:cxn>
            </a:cxnLst>
            <a:rect l="0" t="0" r="r" b="b"/>
            <a:pathLst>
              <a:path w="776" h="1553">
                <a:moveTo>
                  <a:pt x="0" y="0"/>
                </a:moveTo>
                <a:cubicBezTo>
                  <a:pt x="428" y="0"/>
                  <a:pt x="776" y="348"/>
                  <a:pt x="776" y="776"/>
                </a:cubicBezTo>
                <a:cubicBezTo>
                  <a:pt x="776" y="1205"/>
                  <a:pt x="428" y="1553"/>
                  <a:pt x="0" y="1553"/>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27" name="Oval 17"/>
          <p:cNvSpPr>
            <a:spLocks noChangeArrowheads="1"/>
          </p:cNvSpPr>
          <p:nvPr/>
        </p:nvSpPr>
        <p:spPr bwMode="auto">
          <a:xfrm>
            <a:off x="9719071" y="2857410"/>
            <a:ext cx="901333" cy="901659"/>
          </a:xfrm>
          <a:prstGeom prst="ellipse">
            <a:avLst/>
          </a:prstGeom>
          <a:solidFill>
            <a:srgbClr val="02918B"/>
          </a:solidFill>
          <a:ln w="12700">
            <a:noFill/>
            <a:round/>
          </a:ln>
        </p:spPr>
        <p:txBody>
          <a:bodyPr vert="horz" wrap="square" lIns="121917" tIns="60958" rIns="121917" bIns="60958" numCol="1" anchor="t" anchorCtr="0" compatLnSpc="1"/>
          <a:lstStyle/>
          <a:p>
            <a:endParaRPr lang="zh-CN" altLang="en-US"/>
          </a:p>
        </p:txBody>
      </p:sp>
      <p:sp>
        <p:nvSpPr>
          <p:cNvPr id="28" name="Line 18"/>
          <p:cNvSpPr>
            <a:spLocks noChangeShapeType="1"/>
          </p:cNvSpPr>
          <p:nvPr/>
        </p:nvSpPr>
        <p:spPr bwMode="auto">
          <a:xfrm flipH="1">
            <a:off x="2109176" y="3861941"/>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29" name="Freeform 19"/>
          <p:cNvSpPr/>
          <p:nvPr/>
        </p:nvSpPr>
        <p:spPr bwMode="auto">
          <a:xfrm>
            <a:off x="1558702" y="3861942"/>
            <a:ext cx="550479" cy="1101352"/>
          </a:xfrm>
          <a:custGeom>
            <a:avLst/>
            <a:gdLst>
              <a:gd name="T0" fmla="*/ 776 w 776"/>
              <a:gd name="T1" fmla="*/ 1553 h 1553"/>
              <a:gd name="T2" fmla="*/ 0 w 776"/>
              <a:gd name="T3" fmla="*/ 776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6"/>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30" name="Oval 20"/>
          <p:cNvSpPr>
            <a:spLocks noChangeArrowheads="1"/>
          </p:cNvSpPr>
          <p:nvPr/>
        </p:nvSpPr>
        <p:spPr bwMode="auto">
          <a:xfrm>
            <a:off x="1661536" y="3958762"/>
            <a:ext cx="895282" cy="901659"/>
          </a:xfrm>
          <a:prstGeom prst="ellipse">
            <a:avLst/>
          </a:prstGeom>
          <a:solidFill>
            <a:srgbClr val="E44B42"/>
          </a:solidFill>
          <a:ln w="12700">
            <a:noFill/>
            <a:round/>
          </a:ln>
        </p:spPr>
        <p:txBody>
          <a:bodyPr vert="horz" wrap="square" lIns="121917" tIns="60958" rIns="121917" bIns="60958" numCol="1" anchor="t" anchorCtr="0" compatLnSpc="1"/>
          <a:lstStyle/>
          <a:p>
            <a:endParaRPr lang="zh-CN" altLang="en-US"/>
          </a:p>
        </p:txBody>
      </p:sp>
      <p:sp>
        <p:nvSpPr>
          <p:cNvPr id="31" name="Line 21"/>
          <p:cNvSpPr>
            <a:spLocks noChangeShapeType="1"/>
          </p:cNvSpPr>
          <p:nvPr/>
        </p:nvSpPr>
        <p:spPr bwMode="auto">
          <a:xfrm>
            <a:off x="2109176" y="4963293"/>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35" name="矩形 34"/>
          <p:cNvSpPr/>
          <p:nvPr/>
        </p:nvSpPr>
        <p:spPr>
          <a:xfrm>
            <a:off x="1882719" y="1883386"/>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ea typeface="Adobe Gothic Std B" pitchFamily="34" charset="-128"/>
              </a:rPr>
              <a:t>A</a:t>
            </a:r>
            <a:endParaRPr lang="zh-CN" altLang="en-US" sz="4300" dirty="0">
              <a:solidFill>
                <a:schemeClr val="bg1"/>
              </a:solidFill>
              <a:latin typeface="Adobe Gothic Std B" pitchFamily="34" charset="-128"/>
            </a:endParaRPr>
          </a:p>
        </p:txBody>
      </p:sp>
      <p:sp>
        <p:nvSpPr>
          <p:cNvPr id="36" name="矩形 35"/>
          <p:cNvSpPr/>
          <p:nvPr/>
        </p:nvSpPr>
        <p:spPr>
          <a:xfrm>
            <a:off x="9963598" y="2999888"/>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rPr>
              <a:t>B</a:t>
            </a:r>
            <a:endParaRPr lang="zh-CN" altLang="en-US" sz="4300" dirty="0">
              <a:solidFill>
                <a:schemeClr val="bg1"/>
              </a:solidFill>
              <a:latin typeface="Adobe Gothic Std B" pitchFamily="34" charset="-128"/>
            </a:endParaRPr>
          </a:p>
        </p:txBody>
      </p:sp>
      <p:sp>
        <p:nvSpPr>
          <p:cNvPr id="37" name="矩形 36"/>
          <p:cNvSpPr/>
          <p:nvPr/>
        </p:nvSpPr>
        <p:spPr>
          <a:xfrm>
            <a:off x="1852243" y="4121869"/>
            <a:ext cx="452914" cy="656743"/>
          </a:xfrm>
          <a:prstGeom prst="rect">
            <a:avLst/>
          </a:prstGeom>
        </p:spPr>
        <p:txBody>
          <a:bodyPr wrap="square" lIns="0" tIns="0" rIns="0" bIns="0">
            <a:spAutoFit/>
          </a:bodyPr>
          <a:lstStyle/>
          <a:p>
            <a:pPr algn="ctr"/>
            <a:r>
              <a:rPr lang="en-US" altLang="zh-CN" sz="4300" dirty="0">
                <a:solidFill>
                  <a:schemeClr val="bg1"/>
                </a:solidFill>
                <a:latin typeface="Adobe Gothic Std B" pitchFamily="34" charset="-128"/>
                <a:ea typeface="Adobe Gothic Std B" pitchFamily="34" charset="-128"/>
              </a:rPr>
              <a:t>C</a:t>
            </a:r>
            <a:endParaRPr lang="zh-CN" altLang="en-US" sz="4300" dirty="0">
              <a:solidFill>
                <a:schemeClr val="bg1"/>
              </a:solidFill>
              <a:latin typeface="Adobe Gothic Std B" pitchFamily="34" charset="-128"/>
            </a:endParaRPr>
          </a:p>
        </p:txBody>
      </p:sp>
      <p:sp>
        <p:nvSpPr>
          <p:cNvPr id="39" name="TextBox 38"/>
          <p:cNvSpPr txBox="1"/>
          <p:nvPr/>
        </p:nvSpPr>
        <p:spPr>
          <a:xfrm>
            <a:off x="2778001" y="2005367"/>
            <a:ext cx="5245735" cy="427990"/>
          </a:xfrm>
          <a:prstGeom prst="rect">
            <a:avLst/>
          </a:prstGeom>
          <a:noFill/>
        </p:spPr>
        <p:txBody>
          <a:bodyPr wrap="none" lIns="121917" tIns="60958" rIns="121917" bIns="60958" rtlCol="0">
            <a:spAutoFit/>
          </a:bodyPr>
          <a:lstStyle/>
          <a:p>
            <a:r>
              <a:rPr lang="en-US" altLang="zh-CN" sz="2000" dirty="0">
                <a:solidFill>
                  <a:schemeClr val="bg1">
                    <a:lumMod val="50000"/>
                  </a:schemeClr>
                </a:solidFill>
                <a:latin typeface="方正正中黑简体" pitchFamily="2" charset="-122"/>
                <a:ea typeface="方正正中黑简体" pitchFamily="2" charset="-122"/>
              </a:rPr>
              <a:t>选择使用 python 模块 tkinter 进行界面设计</a:t>
            </a:r>
          </a:p>
        </p:txBody>
      </p:sp>
      <p:sp>
        <p:nvSpPr>
          <p:cNvPr id="41" name="TextBox 40"/>
          <p:cNvSpPr txBox="1"/>
          <p:nvPr/>
        </p:nvSpPr>
        <p:spPr>
          <a:xfrm>
            <a:off x="2109559" y="3094386"/>
            <a:ext cx="7354570" cy="427990"/>
          </a:xfrm>
          <a:prstGeom prst="rect">
            <a:avLst/>
          </a:prstGeom>
          <a:noFill/>
        </p:spPr>
        <p:txBody>
          <a:bodyPr wrap="none" lIns="121917" tIns="60958" rIns="121917" bIns="60958" rtlCol="0">
            <a:spAutoFit/>
          </a:bodyPr>
          <a:lstStyle/>
          <a:p>
            <a:r>
              <a:rPr lang="en-US" altLang="zh-CN" sz="2000" dirty="0">
                <a:solidFill>
                  <a:schemeClr val="bg1">
                    <a:lumMod val="50000"/>
                  </a:schemeClr>
                </a:solidFill>
                <a:latin typeface="方正正中黑简体" pitchFamily="2" charset="-122"/>
                <a:ea typeface="方正正中黑简体" pitchFamily="2" charset="-122"/>
              </a:rPr>
              <a:t>界面功能有上传图片并识别，摄像头识别，输出情绪的每项概率</a:t>
            </a:r>
          </a:p>
        </p:txBody>
      </p:sp>
      <p:sp>
        <p:nvSpPr>
          <p:cNvPr id="43" name="TextBox 42"/>
          <p:cNvSpPr txBox="1"/>
          <p:nvPr/>
        </p:nvSpPr>
        <p:spPr>
          <a:xfrm>
            <a:off x="2778001" y="4225071"/>
            <a:ext cx="6084570" cy="427990"/>
          </a:xfrm>
          <a:prstGeom prst="rect">
            <a:avLst/>
          </a:prstGeom>
          <a:noFill/>
        </p:spPr>
        <p:txBody>
          <a:bodyPr wrap="none" lIns="121917" tIns="60958" rIns="121917" bIns="60958" rtlCol="0">
            <a:spAutoFit/>
          </a:bodyPr>
          <a:lstStyle/>
          <a:p>
            <a:r>
              <a:rPr lang="en-US" altLang="zh-CN" sz="2000" dirty="0">
                <a:solidFill>
                  <a:schemeClr val="bg1">
                    <a:lumMod val="50000"/>
                  </a:schemeClr>
                </a:solidFill>
                <a:latin typeface="方正正中黑简体" pitchFamily="2" charset="-122"/>
                <a:ea typeface="方正正中黑简体" pitchFamily="2" charset="-122"/>
              </a:rPr>
              <a:t>还可以手动添加人脸识别数据集，立即进行模型训练</a:t>
            </a:r>
          </a:p>
        </p:txBody>
      </p:sp>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par>
                          <p:cTn id="19" fill="hold">
                            <p:stCondLst>
                              <p:cond delay="520"/>
                            </p:stCondLst>
                            <p:childTnLst>
                              <p:par>
                                <p:cTn id="20" presetID="22" presetClass="entr" presetSubtype="2"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par>
                          <p:cTn id="23" fill="hold">
                            <p:stCondLst>
                              <p:cond delay="1020"/>
                            </p:stCondLst>
                            <p:childTnLst>
                              <p:par>
                                <p:cTn id="24" presetID="22"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par>
                          <p:cTn id="27" fill="hold">
                            <p:stCondLst>
                              <p:cond delay="1520"/>
                            </p:stCondLst>
                            <p:childTnLst>
                              <p:par>
                                <p:cTn id="28" presetID="53" presetClass="entr" presetSubtype="16"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2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2520"/>
                            </p:stCondLst>
                            <p:childTnLst>
                              <p:par>
                                <p:cTn id="43" presetID="47" presetClass="entr" presetSubtype="0"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childTnLst>
                          </p:cTn>
                        </p:par>
                        <p:par>
                          <p:cTn id="48" fill="hold">
                            <p:stCondLst>
                              <p:cond delay="3020"/>
                            </p:stCondLst>
                            <p:childTnLst>
                              <p:par>
                                <p:cTn id="49" presetID="22" presetClass="entr" presetSubtype="1"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up)">
                                      <p:cBhvr>
                                        <p:cTn id="51" dur="500"/>
                                        <p:tgtEl>
                                          <p:spTgt spid="26"/>
                                        </p:tgtEl>
                                      </p:cBhvr>
                                    </p:animEffect>
                                  </p:childTnLst>
                                </p:cTn>
                              </p:par>
                            </p:childTnLst>
                          </p:cTn>
                        </p:par>
                        <p:par>
                          <p:cTn id="52" fill="hold">
                            <p:stCondLst>
                              <p:cond delay="352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childTnLst>
                          </p:cTn>
                        </p:par>
                        <p:par>
                          <p:cTn id="63" fill="hold">
                            <p:stCondLst>
                              <p:cond delay="4020"/>
                            </p:stCondLst>
                            <p:childTnLst>
                              <p:par>
                                <p:cTn id="64" presetID="22" presetClass="entr" presetSubtype="2"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500"/>
                                        <p:tgtEl>
                                          <p:spTgt spid="28"/>
                                        </p:tgtEl>
                                      </p:cBhvr>
                                    </p:animEffect>
                                  </p:childTnLst>
                                </p:cTn>
                              </p:par>
                            </p:childTnLst>
                          </p:cTn>
                        </p:par>
                        <p:par>
                          <p:cTn id="67" fill="hold">
                            <p:stCondLst>
                              <p:cond delay="4520"/>
                            </p:stCondLst>
                            <p:childTnLst>
                              <p:par>
                                <p:cTn id="68" presetID="47" presetClass="entr" presetSubtype="0" fill="hold" grpId="0"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anim calcmode="lin" valueType="num">
                                      <p:cBhvr>
                                        <p:cTn id="71" dur="500" fill="hold"/>
                                        <p:tgtEl>
                                          <p:spTgt spid="41"/>
                                        </p:tgtEl>
                                        <p:attrNameLst>
                                          <p:attrName>ppt_x</p:attrName>
                                        </p:attrNameLst>
                                      </p:cBhvr>
                                      <p:tavLst>
                                        <p:tav tm="0">
                                          <p:val>
                                            <p:strVal val="#ppt_x"/>
                                          </p:val>
                                        </p:tav>
                                        <p:tav tm="100000">
                                          <p:val>
                                            <p:strVal val="#ppt_x"/>
                                          </p:val>
                                        </p:tav>
                                      </p:tavLst>
                                    </p:anim>
                                    <p:anim calcmode="lin" valueType="num">
                                      <p:cBhvr>
                                        <p:cTn id="72" dur="500" fill="hold"/>
                                        <p:tgtEl>
                                          <p:spTgt spid="41"/>
                                        </p:tgtEl>
                                        <p:attrNameLst>
                                          <p:attrName>ppt_y</p:attrName>
                                        </p:attrNameLst>
                                      </p:cBhvr>
                                      <p:tavLst>
                                        <p:tav tm="0">
                                          <p:val>
                                            <p:strVal val="#ppt_y-.1"/>
                                          </p:val>
                                        </p:tav>
                                        <p:tav tm="100000">
                                          <p:val>
                                            <p:strVal val="#ppt_y"/>
                                          </p:val>
                                        </p:tav>
                                      </p:tavLst>
                                    </p:anim>
                                  </p:childTnLst>
                                </p:cTn>
                              </p:par>
                            </p:childTnLst>
                          </p:cTn>
                        </p:par>
                        <p:par>
                          <p:cTn id="73" fill="hold">
                            <p:stCondLst>
                              <p:cond delay="502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552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animEffect transition="in" filter="fade">
                                      <p:cBhvr>
                                        <p:cTn id="87" dur="500"/>
                                        <p:tgtEl>
                                          <p:spTgt spid="30"/>
                                        </p:tgtEl>
                                      </p:cBhvr>
                                    </p:animEffect>
                                  </p:childTnLst>
                                </p:cTn>
                              </p:par>
                            </p:childTnLst>
                          </p:cTn>
                        </p:par>
                        <p:par>
                          <p:cTn id="88" fill="hold">
                            <p:stCondLst>
                              <p:cond delay="6020"/>
                            </p:stCondLst>
                            <p:childTnLst>
                              <p:par>
                                <p:cTn id="89" presetID="22" presetClass="entr" presetSubtype="8"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childTnLst>
                          </p:cTn>
                        </p:par>
                        <p:par>
                          <p:cTn id="92" fill="hold">
                            <p:stCondLst>
                              <p:cond delay="6520"/>
                            </p:stCondLst>
                            <p:childTnLst>
                              <p:par>
                                <p:cTn id="93" presetID="47"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anim calcmode="lin" valueType="num">
                                      <p:cBhvr>
                                        <p:cTn id="96" dur="500" fill="hold"/>
                                        <p:tgtEl>
                                          <p:spTgt spid="43"/>
                                        </p:tgtEl>
                                        <p:attrNameLst>
                                          <p:attrName>ppt_x</p:attrName>
                                        </p:attrNameLst>
                                      </p:cBhvr>
                                      <p:tavLst>
                                        <p:tav tm="0">
                                          <p:val>
                                            <p:strVal val="#ppt_x"/>
                                          </p:val>
                                        </p:tav>
                                        <p:tav tm="100000">
                                          <p:val>
                                            <p:strVal val="#ppt_x"/>
                                          </p:val>
                                        </p:tav>
                                      </p:tavLst>
                                    </p:anim>
                                    <p:anim calcmode="lin" valueType="num">
                                      <p:cBhvr>
                                        <p:cTn id="97"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5" grpId="0"/>
      <p:bldP spid="36" grpId="0"/>
      <p:bldP spid="37" grpId="0"/>
      <p:bldP spid="39" grpId="0"/>
      <p:bldP spid="41"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235415"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1.1</a:t>
            </a:r>
            <a:r>
              <a:rPr lang="zh-CN" altLang="en-US" sz="3200" dirty="0">
                <a:solidFill>
                  <a:schemeClr val="bg1">
                    <a:lumMod val="50000"/>
                  </a:schemeClr>
                </a:solidFill>
              </a:rPr>
              <a:t>人脸识别定义及其优势</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957842" y="1792050"/>
            <a:ext cx="10190375" cy="881139"/>
          </a:xfrm>
          <a:prstGeom prst="rect">
            <a:avLst/>
          </a:prstGeom>
          <a:noFill/>
        </p:spPr>
        <p:txBody>
          <a:bodyPr wrap="square" rtlCol="0">
            <a:spAutoFit/>
          </a:bodyPr>
          <a:lstStyle/>
          <a:p>
            <a:pPr>
              <a:lnSpc>
                <a:spcPct val="150000"/>
              </a:lnSpc>
              <a:spcBef>
                <a:spcPts val="600"/>
              </a:spcBef>
              <a:spcAft>
                <a:spcPts val="600"/>
              </a:spcAft>
            </a:pPr>
            <a:r>
              <a:rPr lang="zh-CN" altLang="en-US" b="1" dirty="0"/>
              <a:t>定义：</a:t>
            </a:r>
            <a:r>
              <a:rPr lang="zh-CN" altLang="zh-CN" dirty="0"/>
              <a:t>人脸识别，是基于人的脸部特征信息进行身份识别的一种生物识别技术。通常采用摄像机或摄像头采集含有人脸的图像或视频流，并自动在图像中检测和跟踪人脸。</a:t>
            </a:r>
            <a:endParaRPr lang="zh-CN" altLang="en-US" dirty="0"/>
          </a:p>
        </p:txBody>
      </p:sp>
      <p:sp>
        <p:nvSpPr>
          <p:cNvPr id="5" name="文本框 4">
            <a:extLst>
              <a:ext uri="{FF2B5EF4-FFF2-40B4-BE49-F238E27FC236}">
                <a16:creationId xmlns:a16="http://schemas.microsoft.com/office/drawing/2014/main" id="{ED9A1753-1379-4FBE-8B47-FE979E0922FA}"/>
              </a:ext>
            </a:extLst>
          </p:cNvPr>
          <p:cNvSpPr txBox="1"/>
          <p:nvPr/>
        </p:nvSpPr>
        <p:spPr>
          <a:xfrm>
            <a:off x="957842" y="3016578"/>
            <a:ext cx="10271524" cy="2743187"/>
          </a:xfrm>
          <a:prstGeom prst="rect">
            <a:avLst/>
          </a:prstGeom>
          <a:noFill/>
        </p:spPr>
        <p:txBody>
          <a:bodyPr wrap="square" rtlCol="0">
            <a:spAutoFit/>
          </a:bodyPr>
          <a:lstStyle/>
          <a:p>
            <a:pPr>
              <a:lnSpc>
                <a:spcPct val="150000"/>
              </a:lnSpc>
              <a:spcBef>
                <a:spcPts val="600"/>
              </a:spcBef>
              <a:spcAft>
                <a:spcPts val="600"/>
              </a:spcAft>
            </a:pPr>
            <a:r>
              <a:rPr lang="zh-CN" altLang="en-US" b="1" dirty="0"/>
              <a:t>优势：</a:t>
            </a:r>
            <a:endParaRPr lang="en-US" altLang="zh-CN" b="1" dirty="0"/>
          </a:p>
          <a:p>
            <a:pPr>
              <a:lnSpc>
                <a:spcPct val="150000"/>
              </a:lnSpc>
              <a:spcBef>
                <a:spcPts val="600"/>
              </a:spcBef>
              <a:spcAft>
                <a:spcPts val="600"/>
              </a:spcAft>
            </a:pPr>
            <a:r>
              <a:rPr lang="en-US" altLang="zh-CN" dirty="0"/>
              <a:t>1.</a:t>
            </a:r>
            <a:r>
              <a:rPr lang="zh-CN" altLang="zh-CN" dirty="0"/>
              <a:t>非侵扰性</a:t>
            </a:r>
            <a:endParaRPr lang="en-US" altLang="zh-CN" dirty="0"/>
          </a:p>
          <a:p>
            <a:pPr>
              <a:lnSpc>
                <a:spcPct val="150000"/>
              </a:lnSpc>
              <a:spcBef>
                <a:spcPts val="600"/>
              </a:spcBef>
              <a:spcAft>
                <a:spcPts val="600"/>
              </a:spcAft>
            </a:pPr>
            <a:r>
              <a:rPr lang="en-US" altLang="zh-CN" dirty="0"/>
              <a:t>2.</a:t>
            </a:r>
            <a:r>
              <a:rPr lang="zh-CN" altLang="zh-CN" dirty="0"/>
              <a:t>便捷性友好性</a:t>
            </a:r>
            <a:endParaRPr lang="en-US" altLang="zh-CN" dirty="0"/>
          </a:p>
          <a:p>
            <a:pPr>
              <a:lnSpc>
                <a:spcPct val="150000"/>
              </a:lnSpc>
              <a:spcBef>
                <a:spcPts val="600"/>
              </a:spcBef>
              <a:spcAft>
                <a:spcPts val="600"/>
              </a:spcAft>
            </a:pPr>
            <a:r>
              <a:rPr lang="en-US" altLang="zh-CN" dirty="0"/>
              <a:t>3.</a:t>
            </a:r>
            <a:r>
              <a:rPr lang="zh-CN" altLang="zh-CN" dirty="0"/>
              <a:t>非接触性</a:t>
            </a:r>
            <a:endParaRPr lang="en-US" altLang="zh-CN" dirty="0"/>
          </a:p>
          <a:p>
            <a:pPr>
              <a:lnSpc>
                <a:spcPct val="150000"/>
              </a:lnSpc>
              <a:spcBef>
                <a:spcPts val="600"/>
              </a:spcBef>
              <a:spcAft>
                <a:spcPts val="600"/>
              </a:spcAft>
            </a:pPr>
            <a:r>
              <a:rPr lang="en-US" altLang="zh-CN" dirty="0"/>
              <a:t>4.</a:t>
            </a:r>
            <a:r>
              <a:rPr lang="zh-CN" altLang="zh-CN" dirty="0"/>
              <a:t>可扩展性</a:t>
            </a:r>
          </a:p>
        </p:txBody>
      </p:sp>
    </p:spTree>
    <p:extLst>
      <p:ext uri="{BB962C8B-B14F-4D97-AF65-F5344CB8AC3E}">
        <p14:creationId xmlns:p14="http://schemas.microsoft.com/office/powerpoint/2010/main" val="3449927091"/>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8233215"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界面</a:t>
            </a:r>
            <a:r>
              <a:rPr lang="en-US" altLang="en-US" sz="3200" dirty="0">
                <a:solidFill>
                  <a:schemeClr val="bg1">
                    <a:lumMod val="50000"/>
                  </a:schemeClr>
                </a:solidFill>
              </a:rPr>
              <a:t>实现</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 Box 1"/>
          <p:cNvSpPr txBox="1"/>
          <p:nvPr/>
        </p:nvSpPr>
        <p:spPr>
          <a:xfrm>
            <a:off x="1109345" y="1595755"/>
            <a:ext cx="4420235" cy="460375"/>
          </a:xfrm>
          <a:prstGeom prst="rect">
            <a:avLst/>
          </a:prstGeom>
          <a:noFill/>
        </p:spPr>
        <p:txBody>
          <a:bodyPr wrap="square" rtlCol="0" anchor="t">
            <a:spAutoFit/>
          </a:bodyPr>
          <a:lstStyle/>
          <a:p>
            <a:r>
              <a:rPr lang="en-US" sz="2400"/>
              <a:t>obj = tk.Tk(className='A09')</a:t>
            </a:r>
          </a:p>
        </p:txBody>
      </p:sp>
      <p:sp>
        <p:nvSpPr>
          <p:cNvPr id="3" name="Text Box 2"/>
          <p:cNvSpPr txBox="1"/>
          <p:nvPr/>
        </p:nvSpPr>
        <p:spPr>
          <a:xfrm>
            <a:off x="238760" y="1073785"/>
            <a:ext cx="2727960" cy="521970"/>
          </a:xfrm>
          <a:prstGeom prst="rect">
            <a:avLst/>
          </a:prstGeom>
          <a:noFill/>
        </p:spPr>
        <p:txBody>
          <a:bodyPr wrap="square" rtlCol="0">
            <a:spAutoFit/>
          </a:bodyPr>
          <a:lstStyle/>
          <a:p>
            <a:r>
              <a:rPr lang="en-US" altLang="en-US" sz="2800"/>
              <a:t>定义界面对象</a:t>
            </a:r>
          </a:p>
        </p:txBody>
      </p:sp>
      <p:sp>
        <p:nvSpPr>
          <p:cNvPr id="6" name="Text Box 5"/>
          <p:cNvSpPr txBox="1"/>
          <p:nvPr/>
        </p:nvSpPr>
        <p:spPr>
          <a:xfrm>
            <a:off x="1109345" y="3199130"/>
            <a:ext cx="7625715" cy="460375"/>
          </a:xfrm>
          <a:prstGeom prst="rect">
            <a:avLst/>
          </a:prstGeom>
          <a:noFill/>
        </p:spPr>
        <p:txBody>
          <a:bodyPr wrap="square" rtlCol="0" anchor="t">
            <a:spAutoFit/>
          </a:bodyPr>
          <a:lstStyle/>
          <a:p>
            <a:r>
              <a:rPr lang="en-US" sz="2400"/>
              <a:t>left_frame = tk.Frame(main_frame,background='yellow')</a:t>
            </a:r>
          </a:p>
        </p:txBody>
      </p:sp>
      <p:sp>
        <p:nvSpPr>
          <p:cNvPr id="7" name="Text Box 6"/>
          <p:cNvSpPr txBox="1"/>
          <p:nvPr/>
        </p:nvSpPr>
        <p:spPr>
          <a:xfrm>
            <a:off x="122555" y="2472690"/>
            <a:ext cx="2713355" cy="521970"/>
          </a:xfrm>
          <a:prstGeom prst="rect">
            <a:avLst/>
          </a:prstGeom>
          <a:noFill/>
        </p:spPr>
        <p:txBody>
          <a:bodyPr wrap="square" rtlCol="0">
            <a:spAutoFit/>
          </a:bodyPr>
          <a:lstStyle/>
          <a:p>
            <a:r>
              <a:rPr lang="en-US" altLang="en-US" sz="2800"/>
              <a:t>界面进行分块</a:t>
            </a:r>
          </a:p>
        </p:txBody>
      </p:sp>
      <p:sp>
        <p:nvSpPr>
          <p:cNvPr id="8" name="Text Box 7"/>
          <p:cNvSpPr txBox="1"/>
          <p:nvPr/>
        </p:nvSpPr>
        <p:spPr>
          <a:xfrm>
            <a:off x="238760" y="3914140"/>
            <a:ext cx="2912745" cy="521970"/>
          </a:xfrm>
          <a:prstGeom prst="rect">
            <a:avLst/>
          </a:prstGeom>
          <a:noFill/>
        </p:spPr>
        <p:txBody>
          <a:bodyPr wrap="square" rtlCol="0">
            <a:spAutoFit/>
          </a:bodyPr>
          <a:lstStyle/>
          <a:p>
            <a:r>
              <a:rPr lang="en-US" altLang="en-US" sz="2800"/>
              <a:t>画布</a:t>
            </a:r>
          </a:p>
        </p:txBody>
      </p:sp>
      <p:sp>
        <p:nvSpPr>
          <p:cNvPr id="15" name="Text Box 14"/>
          <p:cNvSpPr txBox="1"/>
          <p:nvPr/>
        </p:nvSpPr>
        <p:spPr>
          <a:xfrm>
            <a:off x="1141730" y="4601210"/>
            <a:ext cx="6672580" cy="583565"/>
          </a:xfrm>
          <a:prstGeom prst="rect">
            <a:avLst/>
          </a:prstGeom>
          <a:noFill/>
        </p:spPr>
        <p:txBody>
          <a:bodyPr wrap="square" rtlCol="0" anchor="t">
            <a:spAutoFit/>
          </a:bodyPr>
          <a:lstStyle/>
          <a:p>
            <a:r>
              <a:rPr lang="en-US" sz="2400"/>
              <a:t>canvas = tk.Canvas(left_frame</a:t>
            </a:r>
            <a:r>
              <a:rPr lang="en-US" sz="3200"/>
              <a:t>)</a:t>
            </a:r>
          </a:p>
        </p:txBody>
      </p:sp>
      <p:pic>
        <p:nvPicPr>
          <p:cNvPr id="26" name="Picture 25" descr="Screenshot from 2019-07-12 11-02-06"/>
          <p:cNvPicPr>
            <a:picLocks noChangeAspect="1"/>
          </p:cNvPicPr>
          <p:nvPr/>
        </p:nvPicPr>
        <p:blipFill>
          <a:blip r:embed="rId2"/>
          <a:stretch>
            <a:fillRect/>
          </a:stretch>
        </p:blipFill>
        <p:spPr>
          <a:xfrm>
            <a:off x="6035040" y="749935"/>
            <a:ext cx="5763260" cy="4820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9"/>
                                        </p:tgtEl>
                                        <p:attrNameLst>
                                          <p:attrName>ppt_y</p:attrName>
                                        </p:attrNameLst>
                                      </p:cBhvr>
                                      <p:tavLst>
                                        <p:tav tm="0">
                                          <p:val>
                                            <p:strVal val="#ppt_y"/>
                                          </p:val>
                                        </p:tav>
                                        <p:tav tm="100000">
                                          <p:val>
                                            <p:strVal val="#ppt_y"/>
                                          </p:val>
                                        </p:tav>
                                      </p:tavLst>
                                    </p:anim>
                                    <p:anim calcmode="lin" valueType="num">
                                      <p:cBhvr>
                                        <p:cTn id="13"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4680957" cy="58356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sz="3200" dirty="0">
                <a:solidFill>
                  <a:schemeClr val="bg1">
                    <a:lumMod val="50000"/>
                  </a:schemeClr>
                </a:solidFill>
              </a:rPr>
              <a:t>界面设计</a:t>
            </a: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Picture 2" descr="Screenshot from 2019-07-11 22-14-50"/>
          <p:cNvPicPr>
            <a:picLocks noChangeAspect="1"/>
          </p:cNvPicPr>
          <p:nvPr/>
        </p:nvPicPr>
        <p:blipFill>
          <a:blip r:embed="rId2"/>
          <a:stretch>
            <a:fillRect/>
          </a:stretch>
        </p:blipFill>
        <p:spPr>
          <a:xfrm>
            <a:off x="618490" y="1299210"/>
            <a:ext cx="5753100" cy="4905375"/>
          </a:xfrm>
          <a:prstGeom prst="rect">
            <a:avLst/>
          </a:prstGeom>
        </p:spPr>
      </p:pic>
      <p:pic>
        <p:nvPicPr>
          <p:cNvPr id="4" name="Picture 3" descr="Screenshot from 2019-07-11 22-15-22"/>
          <p:cNvPicPr>
            <a:picLocks noChangeAspect="1"/>
          </p:cNvPicPr>
          <p:nvPr/>
        </p:nvPicPr>
        <p:blipFill>
          <a:blip r:embed="rId3"/>
          <a:stretch>
            <a:fillRect/>
          </a:stretch>
        </p:blipFill>
        <p:spPr>
          <a:xfrm>
            <a:off x="6965315" y="1407160"/>
            <a:ext cx="3810000" cy="2533650"/>
          </a:xfrm>
          <a:prstGeom prst="rect">
            <a:avLst/>
          </a:prstGeom>
        </p:spPr>
      </p:pic>
      <p:sp>
        <p:nvSpPr>
          <p:cNvPr id="5" name="Text Box 4"/>
          <p:cNvSpPr txBox="1"/>
          <p:nvPr/>
        </p:nvSpPr>
        <p:spPr>
          <a:xfrm>
            <a:off x="7196455" y="4391660"/>
            <a:ext cx="3347085" cy="1322070"/>
          </a:xfrm>
          <a:prstGeom prst="rect">
            <a:avLst/>
          </a:prstGeom>
          <a:noFill/>
        </p:spPr>
        <p:txBody>
          <a:bodyPr wrap="square" rtlCol="0">
            <a:spAutoFit/>
          </a:bodyPr>
          <a:lstStyle/>
          <a:p>
            <a:r>
              <a:rPr lang="en-US" altLang="en-US" sz="2000" dirty="0"/>
              <a:t>添加人脸功能，输入要添加的人名，点击 OK，应用会自动打开摄像头进行数据捕获和训练</a:t>
            </a:r>
          </a:p>
        </p:txBody>
      </p:sp>
    </p:spTree>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5EDC135-BB3A-4A4B-9949-27F936C891DC}"/>
              </a:ext>
            </a:extLst>
          </p:cNvPr>
          <p:cNvGrpSpPr/>
          <p:nvPr/>
        </p:nvGrpSpPr>
        <p:grpSpPr>
          <a:xfrm>
            <a:off x="2931113" y="1124973"/>
            <a:ext cx="6329773" cy="1988931"/>
            <a:chOff x="2907833" y="964717"/>
            <a:chExt cx="6329773" cy="1988931"/>
          </a:xfrm>
        </p:grpSpPr>
        <p:sp>
          <p:nvSpPr>
            <p:cNvPr id="47" name="Freeform 5"/>
            <p:cNvSpPr>
              <a:spLocks/>
            </p:cNvSpPr>
            <p:nvPr/>
          </p:nvSpPr>
          <p:spPr bwMode="auto">
            <a:xfrm rot="10800000">
              <a:off x="3046376" y="1053616"/>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48" name="原创设计师QQ5858324           _7"/>
            <p:cNvGrpSpPr/>
            <p:nvPr/>
          </p:nvGrpSpPr>
          <p:grpSpPr>
            <a:xfrm rot="5400000">
              <a:off x="3284027" y="1097911"/>
              <a:ext cx="1164734" cy="1314166"/>
              <a:chOff x="4468733" y="2771468"/>
              <a:chExt cx="1487127" cy="1677919"/>
            </a:xfrm>
          </p:grpSpPr>
          <p:sp>
            <p:nvSpPr>
              <p:cNvPr id="49"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47349"/>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51" name="Freeform 5"/>
            <p:cNvSpPr>
              <a:spLocks/>
            </p:cNvSpPr>
            <p:nvPr/>
          </p:nvSpPr>
          <p:spPr bwMode="auto">
            <a:xfrm rot="10800000">
              <a:off x="4533185" y="1521534"/>
              <a:ext cx="1615846" cy="14321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52" name="原创设计师QQ5858324           _7"/>
            <p:cNvGrpSpPr/>
            <p:nvPr/>
          </p:nvGrpSpPr>
          <p:grpSpPr>
            <a:xfrm rot="5400000">
              <a:off x="4780030" y="1590200"/>
              <a:ext cx="1147560" cy="1294788"/>
              <a:chOff x="4468733" y="2771468"/>
              <a:chExt cx="1487127" cy="1677919"/>
            </a:xfrm>
          </p:grpSpPr>
          <p:sp>
            <p:nvSpPr>
              <p:cNvPr id="53"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2918B"/>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55" name="Freeform 5"/>
            <p:cNvSpPr>
              <a:spLocks/>
            </p:cNvSpPr>
            <p:nvPr/>
          </p:nvSpPr>
          <p:spPr bwMode="auto">
            <a:xfrm rot="10800000">
              <a:off x="5941198" y="964717"/>
              <a:ext cx="1640032" cy="14535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56" name="原创设计师QQ5858324           _7"/>
            <p:cNvGrpSpPr/>
            <p:nvPr/>
          </p:nvGrpSpPr>
          <p:grpSpPr>
            <a:xfrm rot="5400000">
              <a:off x="6178849" y="1009012"/>
              <a:ext cx="1164734" cy="1314166"/>
              <a:chOff x="4468733" y="2771468"/>
              <a:chExt cx="1487127" cy="1677919"/>
            </a:xfrm>
          </p:grpSpPr>
          <p:sp>
            <p:nvSpPr>
              <p:cNvPr id="57"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44B4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59" name="Freeform 5"/>
            <p:cNvSpPr>
              <a:spLocks/>
            </p:cNvSpPr>
            <p:nvPr/>
          </p:nvSpPr>
          <p:spPr bwMode="auto">
            <a:xfrm rot="10800000">
              <a:off x="7470741" y="1333241"/>
              <a:ext cx="1615846" cy="14321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567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nvGrpSpPr>
            <p:cNvPr id="60" name="原创设计师QQ5858324          _7"/>
            <p:cNvGrpSpPr/>
            <p:nvPr/>
          </p:nvGrpSpPr>
          <p:grpSpPr>
            <a:xfrm rot="5400000">
              <a:off x="7717586" y="1401907"/>
              <a:ext cx="1147560" cy="1294788"/>
              <a:chOff x="4468733" y="2771468"/>
              <a:chExt cx="1487127" cy="1677919"/>
            </a:xfrm>
          </p:grpSpPr>
          <p:sp>
            <p:nvSpPr>
              <p:cNvPr id="61"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
              <p:cNvSpPr>
                <a:spLocks/>
              </p:cNvSpPr>
              <p:nvPr/>
            </p:nvSpPr>
            <p:spPr bwMode="auto">
              <a:xfrm rot="5400000">
                <a:off x="4600909" y="3068559"/>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5672"/>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grpSp>
        <p:sp>
          <p:nvSpPr>
            <p:cNvPr id="63" name="原创设计师QQ5858324           _1"/>
            <p:cNvSpPr/>
            <p:nvPr>
              <p:custDataLst>
                <p:tags r:id="rId1"/>
              </p:custDataLst>
            </p:nvPr>
          </p:nvSpPr>
          <p:spPr>
            <a:xfrm>
              <a:off x="8973648" y="2412450"/>
              <a:ext cx="263958" cy="263958"/>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4" name="原创设计师QQ5858324           _2"/>
            <p:cNvSpPr/>
            <p:nvPr>
              <p:custDataLst>
                <p:tags r:id="rId2"/>
              </p:custDataLst>
            </p:nvPr>
          </p:nvSpPr>
          <p:spPr>
            <a:xfrm>
              <a:off x="7278523" y="2408388"/>
              <a:ext cx="181566" cy="181566"/>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5" name="原创设计师QQ5858324           _3"/>
            <p:cNvSpPr/>
            <p:nvPr>
              <p:custDataLst>
                <p:tags r:id="rId3"/>
              </p:custDataLst>
            </p:nvPr>
          </p:nvSpPr>
          <p:spPr>
            <a:xfrm>
              <a:off x="5808007" y="1108379"/>
              <a:ext cx="207940" cy="207940"/>
            </a:xfrm>
            <a:prstGeom prst="ellipse">
              <a:avLst/>
            </a:prstGeom>
            <a:solidFill>
              <a:srgbClr val="F47349"/>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6" name="原创设计师QQ5858324           _4"/>
            <p:cNvSpPr/>
            <p:nvPr>
              <p:custDataLst>
                <p:tags r:id="rId4"/>
              </p:custDataLst>
            </p:nvPr>
          </p:nvSpPr>
          <p:spPr>
            <a:xfrm>
              <a:off x="8039045" y="1045167"/>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7" name="原创设计师QQ5858324           _5"/>
            <p:cNvSpPr/>
            <p:nvPr>
              <p:custDataLst>
                <p:tags r:id="rId5"/>
              </p:custDataLst>
            </p:nvPr>
          </p:nvSpPr>
          <p:spPr>
            <a:xfrm>
              <a:off x="6036971" y="2569394"/>
              <a:ext cx="219394" cy="219394"/>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8" name="原创设计师QQ5858324           _6"/>
            <p:cNvSpPr/>
            <p:nvPr>
              <p:custDataLst>
                <p:tags r:id="rId6"/>
              </p:custDataLst>
            </p:nvPr>
          </p:nvSpPr>
          <p:spPr>
            <a:xfrm>
              <a:off x="4587428" y="1260778"/>
              <a:ext cx="181566" cy="181566"/>
            </a:xfrm>
            <a:prstGeom prst="ellipse">
              <a:avLst/>
            </a:prstGeom>
            <a:solidFill>
              <a:srgbClr val="E44B4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69" name="原创设计师QQ5858324           _7"/>
            <p:cNvSpPr/>
            <p:nvPr>
              <p:custDataLst>
                <p:tags r:id="rId7"/>
              </p:custDataLst>
            </p:nvPr>
          </p:nvSpPr>
          <p:spPr>
            <a:xfrm>
              <a:off x="4380414" y="2562908"/>
              <a:ext cx="181566" cy="181566"/>
            </a:xfrm>
            <a:prstGeom prst="ellipse">
              <a:avLst/>
            </a:prstGeom>
            <a:solidFill>
              <a:srgbClr val="02918B"/>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70" name="原创设计师QQ5858324         _8"/>
            <p:cNvSpPr/>
            <p:nvPr>
              <p:custDataLst>
                <p:tags r:id="rId8"/>
              </p:custDataLst>
            </p:nvPr>
          </p:nvSpPr>
          <p:spPr>
            <a:xfrm>
              <a:off x="2907833" y="1147509"/>
              <a:ext cx="263958" cy="263958"/>
            </a:xfrm>
            <a:prstGeom prst="ellipse">
              <a:avLst/>
            </a:prstGeom>
            <a:solidFill>
              <a:srgbClr val="015672"/>
            </a:soli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prstTxWarp prst="textNoShape">
                <a:avLst/>
              </a:prstTxWarp>
            </a:bodyPr>
            <a:lstStyle/>
            <a:p>
              <a:endParaRPr lang="zh-CN" altLang="en-US" sz="2400">
                <a:solidFill>
                  <a:prstClr val="black"/>
                </a:solidFill>
                <a:latin typeface="Agency FB Bold" panose="020B0804020202020204" pitchFamily="34" charset="0"/>
                <a:ea typeface="微软雅黑" panose="020B0503020204020204" pitchFamily="34" charset="-122"/>
              </a:endParaRPr>
            </a:p>
          </p:txBody>
        </p:sp>
        <p:sp>
          <p:nvSpPr>
            <p:cNvPr id="71" name="TextBox 42"/>
            <p:cNvSpPr txBox="1"/>
            <p:nvPr/>
          </p:nvSpPr>
          <p:spPr>
            <a:xfrm>
              <a:off x="3558420" y="1258917"/>
              <a:ext cx="637398" cy="1015663"/>
            </a:xfrm>
            <a:prstGeom prst="rect">
              <a:avLst/>
            </a:prstGeom>
            <a:noFill/>
          </p:spPr>
          <p:txBody>
            <a:bodyPr wrap="square" rtlCol="0">
              <a:spAutoFit/>
            </a:bodyPr>
            <a:lstStyle/>
            <a:p>
              <a:r>
                <a:rPr lang="en-US" altLang="zh-CN" sz="6000" b="1" dirty="0">
                  <a:solidFill>
                    <a:schemeClr val="bg1"/>
                  </a:solidFill>
                  <a:latin typeface="微软雅黑" pitchFamily="34" charset="-122"/>
                  <a:ea typeface="微软雅黑" pitchFamily="34" charset="-122"/>
                </a:rPr>
                <a:t>2</a:t>
              </a:r>
              <a:endParaRPr lang="zh-CN" altLang="zh-CN" sz="6000" b="1" dirty="0">
                <a:solidFill>
                  <a:schemeClr val="bg1"/>
                </a:solidFill>
                <a:latin typeface="微软雅黑" pitchFamily="34" charset="-122"/>
                <a:ea typeface="微软雅黑" pitchFamily="34" charset="-122"/>
              </a:endParaRPr>
            </a:p>
          </p:txBody>
        </p:sp>
        <p:sp>
          <p:nvSpPr>
            <p:cNvPr id="72" name="TextBox 42"/>
            <p:cNvSpPr txBox="1"/>
            <p:nvPr/>
          </p:nvSpPr>
          <p:spPr>
            <a:xfrm>
              <a:off x="5047974" y="1756609"/>
              <a:ext cx="541018" cy="1015663"/>
            </a:xfrm>
            <a:prstGeom prst="rect">
              <a:avLst/>
            </a:prstGeom>
            <a:noFill/>
          </p:spPr>
          <p:txBody>
            <a:bodyPr wrap="square" rtlCol="0">
              <a:spAutoFit/>
            </a:bodyPr>
            <a:lstStyle/>
            <a:p>
              <a:r>
                <a:rPr lang="en-US" altLang="zh-CN" sz="6000" b="1" dirty="0">
                  <a:solidFill>
                    <a:schemeClr val="bg1"/>
                  </a:solidFill>
                  <a:latin typeface="微软雅黑" pitchFamily="34" charset="-122"/>
                  <a:ea typeface="微软雅黑" pitchFamily="34" charset="-122"/>
                </a:rPr>
                <a:t>0</a:t>
              </a:r>
              <a:endParaRPr lang="zh-CN" altLang="zh-CN" sz="6000" b="1" dirty="0">
                <a:solidFill>
                  <a:schemeClr val="bg1"/>
                </a:solidFill>
                <a:latin typeface="微软雅黑" pitchFamily="34" charset="-122"/>
                <a:ea typeface="微软雅黑" pitchFamily="34" charset="-122"/>
              </a:endParaRPr>
            </a:p>
          </p:txBody>
        </p:sp>
        <p:sp>
          <p:nvSpPr>
            <p:cNvPr id="73" name="TextBox 42"/>
            <p:cNvSpPr txBox="1"/>
            <p:nvPr/>
          </p:nvSpPr>
          <p:spPr>
            <a:xfrm>
              <a:off x="6420855" y="1198764"/>
              <a:ext cx="541018" cy="1015663"/>
            </a:xfrm>
            <a:prstGeom prst="rect">
              <a:avLst/>
            </a:prstGeom>
            <a:noFill/>
          </p:spPr>
          <p:txBody>
            <a:bodyPr wrap="square" rtlCol="0">
              <a:spAutoFit/>
            </a:bodyPr>
            <a:lstStyle/>
            <a:p>
              <a:r>
                <a:rPr lang="en-US" altLang="zh-CN" sz="6000" b="1" dirty="0">
                  <a:solidFill>
                    <a:schemeClr val="bg1"/>
                  </a:solidFill>
                  <a:latin typeface="微软雅黑" pitchFamily="34" charset="-122"/>
                  <a:ea typeface="微软雅黑" pitchFamily="34" charset="-122"/>
                </a:rPr>
                <a:t>1</a:t>
              </a:r>
              <a:endParaRPr lang="zh-CN" altLang="zh-CN" sz="6000" b="1" dirty="0">
                <a:solidFill>
                  <a:schemeClr val="bg1"/>
                </a:solidFill>
                <a:latin typeface="微软雅黑" pitchFamily="34" charset="-122"/>
                <a:ea typeface="微软雅黑" pitchFamily="34" charset="-122"/>
              </a:endParaRPr>
            </a:p>
          </p:txBody>
        </p:sp>
        <p:sp>
          <p:nvSpPr>
            <p:cNvPr id="74" name="TextBox 73"/>
            <p:cNvSpPr txBox="1"/>
            <p:nvPr/>
          </p:nvSpPr>
          <p:spPr>
            <a:xfrm>
              <a:off x="7970538" y="1601018"/>
              <a:ext cx="541018" cy="1015663"/>
            </a:xfrm>
            <a:prstGeom prst="rect">
              <a:avLst/>
            </a:prstGeom>
            <a:noFill/>
          </p:spPr>
          <p:txBody>
            <a:bodyPr wrap="square" rtlCol="0">
              <a:spAutoFit/>
            </a:bodyPr>
            <a:lstStyle/>
            <a:p>
              <a:r>
                <a:rPr lang="en-US" altLang="zh-CN" sz="6000" b="1" dirty="0">
                  <a:solidFill>
                    <a:schemeClr val="bg1"/>
                  </a:solidFill>
                  <a:latin typeface="微软雅黑" pitchFamily="34" charset="-122"/>
                  <a:ea typeface="微软雅黑" pitchFamily="34" charset="-122"/>
                </a:rPr>
                <a:t>9</a:t>
              </a:r>
              <a:endParaRPr lang="zh-CN" altLang="zh-CN" sz="6000" b="1" dirty="0">
                <a:solidFill>
                  <a:schemeClr val="bg1"/>
                </a:solidFill>
                <a:latin typeface="微软雅黑" pitchFamily="34" charset="-122"/>
                <a:ea typeface="微软雅黑" pitchFamily="34" charset="-122"/>
              </a:endParaRPr>
            </a:p>
          </p:txBody>
        </p:sp>
      </p:grpSp>
      <p:sp>
        <p:nvSpPr>
          <p:cNvPr id="77" name="原创设计师QQ598969553          _14"/>
          <p:cNvSpPr txBox="1">
            <a:spLocks noChangeArrowheads="1"/>
          </p:cNvSpPr>
          <p:nvPr/>
        </p:nvSpPr>
        <p:spPr bwMode="auto">
          <a:xfrm>
            <a:off x="1543707" y="4215943"/>
            <a:ext cx="9104586" cy="64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000" b="1" dirty="0">
                <a:solidFill>
                  <a:srgbClr val="02918B"/>
                </a:solidFill>
                <a:latin typeface="微软雅黑" panose="020B0503020204020204" pitchFamily="34" charset="-122"/>
                <a:ea typeface="微软雅黑" panose="020B0503020204020204" pitchFamily="34" charset="-122"/>
              </a:rPr>
              <a:t>谢谢您的 </a:t>
            </a:r>
            <a:r>
              <a:rPr lang="zh-CN" altLang="en-US" sz="6000" b="1" dirty="0">
                <a:solidFill>
                  <a:srgbClr val="E44B42"/>
                </a:solidFill>
                <a:latin typeface="微软雅黑" panose="020B0503020204020204" pitchFamily="34" charset="-122"/>
                <a:ea typeface="微软雅黑" panose="020B0503020204020204" pitchFamily="34" charset="-122"/>
              </a:rPr>
              <a:t>观看指导</a:t>
            </a:r>
            <a:r>
              <a:rPr lang="en-US" altLang="zh-CN" sz="6000" b="1" dirty="0">
                <a:solidFill>
                  <a:srgbClr val="E44B42"/>
                </a:solidFill>
                <a:latin typeface="微软雅黑" panose="020B0503020204020204" pitchFamily="34" charset="-122"/>
                <a:ea typeface="微软雅黑" panose="020B0503020204020204" pitchFamily="34" charset="-122"/>
              </a:rPr>
              <a:t>!</a:t>
            </a:r>
            <a:endParaRPr lang="zh-CN" sz="6000" b="1" dirty="0">
              <a:solidFill>
                <a:srgbClr val="E44B4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7354459"/>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7"/>
                                        </p:tgtEl>
                                        <p:attrNameLst>
                                          <p:attrName>style.visibility</p:attrName>
                                        </p:attrNameLst>
                                      </p:cBhvr>
                                      <p:to>
                                        <p:strVal val="visible"/>
                                      </p:to>
                                    </p:set>
                                    <p:anim by="(-#ppt_w*2)" calcmode="lin" valueType="num">
                                      <p:cBhvr rctx="PPT">
                                        <p:cTn id="7" dur="500" autoRev="1" fill="hold">
                                          <p:stCondLst>
                                            <p:cond delay="0"/>
                                          </p:stCondLst>
                                        </p:cTn>
                                        <p:tgtEl>
                                          <p:spTgt spid="77"/>
                                        </p:tgtEl>
                                        <p:attrNameLst>
                                          <p:attrName>ppt_w</p:attrName>
                                        </p:attrNameLst>
                                      </p:cBhvr>
                                    </p:anim>
                                    <p:anim by="(#ppt_w*0.50)" calcmode="lin" valueType="num">
                                      <p:cBhvr>
                                        <p:cTn id="8" dur="500" decel="50000" autoRev="1" fill="hold">
                                          <p:stCondLst>
                                            <p:cond delay="0"/>
                                          </p:stCondLst>
                                        </p:cTn>
                                        <p:tgtEl>
                                          <p:spTgt spid="77"/>
                                        </p:tgtEl>
                                        <p:attrNameLst>
                                          <p:attrName>ppt_x</p:attrName>
                                        </p:attrNameLst>
                                      </p:cBhvr>
                                    </p:anim>
                                    <p:anim from="(-#ppt_h/2)" to="(#ppt_y)" calcmode="lin" valueType="num">
                                      <p:cBhvr>
                                        <p:cTn id="9" dur="1000" fill="hold">
                                          <p:stCondLst>
                                            <p:cond delay="0"/>
                                          </p:stCondLst>
                                        </p:cTn>
                                        <p:tgtEl>
                                          <p:spTgt spid="77"/>
                                        </p:tgtEl>
                                        <p:attrNameLst>
                                          <p:attrName>ppt_y</p:attrName>
                                        </p:attrNameLst>
                                      </p:cBhvr>
                                    </p:anim>
                                    <p:animRot by="21600000">
                                      <p:cBhvr>
                                        <p:cTn id="10" dur="1000" fill="hold">
                                          <p:stCondLst>
                                            <p:cond delay="0"/>
                                          </p:stCondLst>
                                        </p:cTn>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861745" y="286160"/>
            <a:ext cx="673435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1.2</a:t>
            </a:r>
            <a:r>
              <a:rPr lang="zh-CN" altLang="en-US" sz="3200" dirty="0">
                <a:solidFill>
                  <a:schemeClr val="bg1">
                    <a:lumMod val="50000"/>
                  </a:schemeClr>
                </a:solidFill>
              </a:rPr>
              <a:t>人脸识别应用领域</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AA71106C-6C72-4748-A818-24785D6E1031}"/>
              </a:ext>
            </a:extLst>
          </p:cNvPr>
          <p:cNvSpPr txBox="1"/>
          <p:nvPr/>
        </p:nvSpPr>
        <p:spPr>
          <a:xfrm>
            <a:off x="584989" y="1124195"/>
            <a:ext cx="10685092" cy="5447645"/>
          </a:xfrm>
          <a:prstGeom prst="rect">
            <a:avLst/>
          </a:prstGeom>
          <a:noFill/>
        </p:spPr>
        <p:txBody>
          <a:bodyPr wrap="square" rtlCol="0">
            <a:spAutoFit/>
          </a:bodyPr>
          <a:lstStyle/>
          <a:p>
            <a:pPr>
              <a:lnSpc>
                <a:spcPct val="150000"/>
              </a:lnSpc>
            </a:pPr>
            <a:r>
              <a:rPr lang="en-US" altLang="zh-CN" sz="2000" b="1" dirty="0"/>
              <a:t>1.</a:t>
            </a:r>
            <a:r>
              <a:rPr lang="zh-CN" altLang="en-US" sz="2000" b="1" dirty="0"/>
              <a:t>、金融领域。</a:t>
            </a:r>
            <a:r>
              <a:rPr lang="zh-CN" altLang="en-US" sz="2000" dirty="0"/>
              <a:t>人脸识别当前在金融领域的应用最为广泛，当前国内金融领域监管要求严格，金融相关产品都需要实名认证，并且具有较高的安全性要求</a:t>
            </a:r>
            <a:endParaRPr lang="en-US" altLang="zh-CN" sz="2000" dirty="0"/>
          </a:p>
          <a:p>
            <a:pPr>
              <a:lnSpc>
                <a:spcPct val="150000"/>
              </a:lnSpc>
            </a:pPr>
            <a:r>
              <a:rPr lang="en-US" altLang="zh-CN" sz="2000" b="1" dirty="0"/>
              <a:t>2</a:t>
            </a:r>
            <a:r>
              <a:rPr lang="zh-CN" altLang="en-US" sz="2000" b="1" dirty="0"/>
              <a:t>、安保领域。</a:t>
            </a:r>
            <a:r>
              <a:rPr lang="zh-CN" altLang="en-US" sz="2000" dirty="0"/>
              <a:t>目前大量的企业，住宅，社区，学校等安全管理越来越普及，人脸门禁系统已经成为非常普及的一种安保方式。</a:t>
            </a:r>
            <a:endParaRPr lang="en-US" altLang="zh-CN" sz="2000" dirty="0"/>
          </a:p>
          <a:p>
            <a:pPr>
              <a:lnSpc>
                <a:spcPct val="150000"/>
              </a:lnSpc>
            </a:pPr>
            <a:r>
              <a:rPr lang="en-US" altLang="zh-CN" sz="2000" b="1" dirty="0"/>
              <a:t>3</a:t>
            </a:r>
            <a:r>
              <a:rPr lang="zh-CN" altLang="en-US" sz="2000" b="1" dirty="0"/>
              <a:t>、通行领域。</a:t>
            </a:r>
            <a:r>
              <a:rPr lang="zh-CN" altLang="en-US" sz="2000" dirty="0"/>
              <a:t>很多城市的火车站已经安装了人脸识别通行设备，进行人证对比过检，有些城市的地铁站也可以通过人脸识别的方式进行地铁进出站通行。</a:t>
            </a:r>
          </a:p>
          <a:p>
            <a:pPr>
              <a:lnSpc>
                <a:spcPct val="150000"/>
              </a:lnSpc>
            </a:pPr>
            <a:r>
              <a:rPr lang="en-US" altLang="zh-CN" sz="2000" b="1" dirty="0"/>
              <a:t>4</a:t>
            </a:r>
            <a:r>
              <a:rPr lang="zh-CN" altLang="en-US" sz="2000" b="1" dirty="0"/>
              <a:t>、泛娱乐领域。</a:t>
            </a:r>
            <a:r>
              <a:rPr lang="zh-CN" altLang="en-US" sz="2000" dirty="0"/>
              <a:t>现在市场上火爆的美颜相机，网络直播，短视频等都是建立在人脸识别的基础上对人脸进行美颜和特效处理。</a:t>
            </a:r>
          </a:p>
          <a:p>
            <a:pPr>
              <a:lnSpc>
                <a:spcPct val="150000"/>
              </a:lnSpc>
            </a:pPr>
            <a:r>
              <a:rPr lang="en-US" altLang="zh-CN" sz="2000" b="1" dirty="0"/>
              <a:t>5</a:t>
            </a:r>
            <a:r>
              <a:rPr lang="zh-CN" altLang="en-US" sz="2000" b="1" dirty="0"/>
              <a:t>、公安，司法领域。</a:t>
            </a:r>
            <a:r>
              <a:rPr lang="zh-CN" altLang="en-US" sz="2000" dirty="0"/>
              <a:t>公安系统在追捕逃犯时也会利用人脸识别系统对逃犯进行定位，监狱系统目前也会对服刑人员通过人脸识别系统进行报警和安防。</a:t>
            </a:r>
          </a:p>
          <a:p>
            <a:pPr>
              <a:lnSpc>
                <a:spcPct val="150000"/>
              </a:lnSpc>
            </a:pPr>
            <a:r>
              <a:rPr lang="en-US" altLang="zh-CN" sz="2000" b="1" dirty="0"/>
              <a:t>6</a:t>
            </a:r>
            <a:r>
              <a:rPr lang="zh-CN" altLang="en-US" sz="2000" b="1" dirty="0"/>
              <a:t>、自助服务设备。</a:t>
            </a:r>
            <a:r>
              <a:rPr lang="zh-CN" altLang="en-US" sz="2000" dirty="0"/>
              <a:t>如银行的自动提款机，无人超市等。</a:t>
            </a:r>
          </a:p>
          <a:p>
            <a:endParaRPr lang="zh-CN" altLang="en-US" dirty="0"/>
          </a:p>
        </p:txBody>
      </p:sp>
    </p:spTree>
    <p:extLst>
      <p:ext uri="{BB962C8B-B14F-4D97-AF65-F5344CB8AC3E}">
        <p14:creationId xmlns:p14="http://schemas.microsoft.com/office/powerpoint/2010/main" val="2362945962"/>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861745" y="286160"/>
            <a:ext cx="673435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1.2</a:t>
            </a:r>
            <a:r>
              <a:rPr lang="zh-CN" altLang="en-US" sz="3200" dirty="0">
                <a:solidFill>
                  <a:schemeClr val="bg1">
                    <a:lumMod val="50000"/>
                  </a:schemeClr>
                </a:solidFill>
              </a:rPr>
              <a:t>人脸识别难点</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AA71106C-6C72-4748-A818-24785D6E1031}"/>
              </a:ext>
            </a:extLst>
          </p:cNvPr>
          <p:cNvSpPr txBox="1"/>
          <p:nvPr/>
        </p:nvSpPr>
        <p:spPr>
          <a:xfrm>
            <a:off x="861745" y="1782705"/>
            <a:ext cx="10685092" cy="4031873"/>
          </a:xfrm>
          <a:prstGeom prst="rect">
            <a:avLst/>
          </a:prstGeom>
          <a:noFill/>
        </p:spPr>
        <p:txBody>
          <a:bodyPr wrap="square" rtlCol="0">
            <a:spAutoFit/>
          </a:bodyPr>
          <a:lstStyle/>
          <a:p>
            <a:pPr>
              <a:spcAft>
                <a:spcPts val="1200"/>
              </a:spcAft>
            </a:pPr>
            <a:r>
              <a:rPr lang="en-US" altLang="zh-CN" sz="2400" dirty="0"/>
              <a:t>1.</a:t>
            </a:r>
            <a:r>
              <a:rPr lang="zh-CN" altLang="en-US" sz="2400" dirty="0"/>
              <a:t>人脸表情复杂，人脸具有多样的变化能力，人的脸上分布着五十多块面部肌肉，这些肌肉的运动导致不同面部表情的出现，会造成人脸特征的显著改变；</a:t>
            </a:r>
            <a:endParaRPr lang="en-US" altLang="zh-CN" sz="2400" dirty="0"/>
          </a:p>
          <a:p>
            <a:pPr>
              <a:spcAft>
                <a:spcPts val="1200"/>
              </a:spcAft>
            </a:pPr>
            <a:r>
              <a:rPr lang="en-US" altLang="zh-CN" sz="2400" dirty="0"/>
              <a:t>2.</a:t>
            </a:r>
            <a:r>
              <a:rPr lang="zh-CN" altLang="en-US" sz="2400" dirty="0"/>
              <a:t>人脸随年龄而改变，随着年龄的增长，皱纹的出现和面部肌肉的松弛使得人脸的结构和纹理都将发生改变；</a:t>
            </a:r>
            <a:endParaRPr lang="en-US" altLang="zh-CN" sz="2400" dirty="0"/>
          </a:p>
          <a:p>
            <a:pPr>
              <a:spcAft>
                <a:spcPts val="1200"/>
              </a:spcAft>
            </a:pPr>
            <a:r>
              <a:rPr lang="en-US" altLang="zh-CN" sz="2400" dirty="0"/>
              <a:t>3.</a:t>
            </a:r>
            <a:r>
              <a:rPr lang="zh-CN" altLang="en-US" sz="2400" dirty="0"/>
              <a:t>人脸有易变化的附加物，例如改变发型，蓄留胡须或者佩戴帽子和眼镜等饰物；</a:t>
            </a:r>
            <a:endParaRPr lang="en-US" altLang="zh-CN" sz="2400" dirty="0"/>
          </a:p>
          <a:p>
            <a:pPr>
              <a:spcAft>
                <a:spcPts val="1200"/>
              </a:spcAft>
            </a:pPr>
            <a:r>
              <a:rPr lang="en-US" altLang="zh-CN" sz="2400" dirty="0"/>
              <a:t>4.</a:t>
            </a:r>
            <a:r>
              <a:rPr lang="zh-CN" altLang="en-US" sz="2400" dirty="0"/>
              <a:t>人脸特征遮掩，人脸全部、部分遮掩将会造成错误识别；</a:t>
            </a:r>
            <a:endParaRPr lang="en-US" altLang="zh-CN" sz="2400" dirty="0"/>
          </a:p>
          <a:p>
            <a:pPr>
              <a:spcAft>
                <a:spcPts val="1200"/>
              </a:spcAft>
            </a:pPr>
            <a:r>
              <a:rPr lang="en-US" altLang="zh-CN" sz="2400" dirty="0"/>
              <a:t>5.</a:t>
            </a:r>
            <a:r>
              <a:rPr lang="zh-CN" altLang="en-US" sz="2400" dirty="0"/>
              <a:t>人脸图像畸变，由于光照、视角、摄取角度不同，可能会造成图像的灰度畸变、角度旋转等，降低了图像质量，增大了识别难度。</a:t>
            </a:r>
          </a:p>
        </p:txBody>
      </p:sp>
    </p:spTree>
    <p:extLst>
      <p:ext uri="{BB962C8B-B14F-4D97-AF65-F5344CB8AC3E}">
        <p14:creationId xmlns:p14="http://schemas.microsoft.com/office/powerpoint/2010/main" val="2273511297"/>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861745" y="286160"/>
            <a:ext cx="673435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1.2</a:t>
            </a:r>
            <a:r>
              <a:rPr lang="zh-CN" altLang="en-US" sz="3200" dirty="0">
                <a:solidFill>
                  <a:schemeClr val="bg1">
                    <a:lumMod val="50000"/>
                  </a:schemeClr>
                </a:solidFill>
              </a:rPr>
              <a:t>人脸识别发展前景</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AA71106C-6C72-4748-A818-24785D6E1031}"/>
              </a:ext>
            </a:extLst>
          </p:cNvPr>
          <p:cNvSpPr txBox="1"/>
          <p:nvPr/>
        </p:nvSpPr>
        <p:spPr>
          <a:xfrm>
            <a:off x="861745" y="1658231"/>
            <a:ext cx="10685092" cy="3881960"/>
          </a:xfrm>
          <a:prstGeom prst="rect">
            <a:avLst/>
          </a:prstGeom>
          <a:noFill/>
        </p:spPr>
        <p:txBody>
          <a:bodyPr wrap="square" rtlCol="0">
            <a:spAutoFit/>
          </a:bodyPr>
          <a:lstStyle/>
          <a:p>
            <a:pPr>
              <a:lnSpc>
                <a:spcPct val="150000"/>
              </a:lnSpc>
              <a:spcBef>
                <a:spcPts val="600"/>
              </a:spcBef>
              <a:spcAft>
                <a:spcPts val="1200"/>
              </a:spcAft>
            </a:pPr>
            <a:r>
              <a:rPr lang="zh-CN" altLang="en-US" dirty="0"/>
              <a:t>一、基于大数据的大规模人脸搜索是人脸识别技术未来发展的重要方向。</a:t>
            </a:r>
            <a:endParaRPr lang="en-US" altLang="zh-CN" dirty="0"/>
          </a:p>
          <a:p>
            <a:pPr>
              <a:lnSpc>
                <a:spcPct val="150000"/>
              </a:lnSpc>
              <a:spcBef>
                <a:spcPts val="600"/>
              </a:spcBef>
              <a:spcAft>
                <a:spcPts val="1200"/>
              </a:spcAft>
            </a:pPr>
            <a:r>
              <a:rPr lang="zh-CN" altLang="en-US" dirty="0"/>
              <a:t>二、随着三维测量技术的发展，基于</a:t>
            </a:r>
            <a:r>
              <a:rPr lang="en-US" altLang="zh-CN" dirty="0"/>
              <a:t>3D</a:t>
            </a:r>
            <a:r>
              <a:rPr lang="zh-CN" altLang="en-US" dirty="0"/>
              <a:t>的人脸识别算法能够弥补</a:t>
            </a:r>
            <a:r>
              <a:rPr lang="en-US" altLang="zh-CN" dirty="0"/>
              <a:t>2D</a:t>
            </a:r>
            <a:r>
              <a:rPr lang="zh-CN" altLang="en-US" dirty="0"/>
              <a:t>投影造成有效识别信息丢失的问题，对于人脸旋转、遮挡、极度相似的传统难点具有很好的解决方式。</a:t>
            </a:r>
          </a:p>
          <a:p>
            <a:pPr>
              <a:lnSpc>
                <a:spcPct val="150000"/>
              </a:lnSpc>
              <a:spcBef>
                <a:spcPts val="600"/>
              </a:spcBef>
              <a:spcAft>
                <a:spcPts val="1200"/>
              </a:spcAft>
            </a:pPr>
            <a:r>
              <a:rPr lang="zh-CN" altLang="en-US" dirty="0"/>
              <a:t>三、随着我国城市化进程的加速，社会稳定、城市安全等问题逐渐显现，而人脸识别技术是实现安全、安心城市的关键技术。</a:t>
            </a:r>
            <a:endParaRPr lang="en-US" altLang="zh-CN" dirty="0"/>
          </a:p>
          <a:p>
            <a:pPr>
              <a:lnSpc>
                <a:spcPct val="150000"/>
              </a:lnSpc>
              <a:spcBef>
                <a:spcPts val="600"/>
              </a:spcBef>
              <a:spcAft>
                <a:spcPts val="1200"/>
              </a:spcAft>
            </a:pPr>
            <a:r>
              <a:rPr lang="zh-CN" altLang="en-US" dirty="0"/>
              <a:t>四、智能视频分析将是大安防市场未来的方向之一，而人脸识别是其中非常重要的技术和应用。</a:t>
            </a:r>
          </a:p>
          <a:p>
            <a:pPr>
              <a:lnSpc>
                <a:spcPct val="150000"/>
              </a:lnSpc>
              <a:spcBef>
                <a:spcPts val="600"/>
              </a:spcBef>
              <a:spcAft>
                <a:spcPts val="1200"/>
              </a:spcAft>
            </a:pPr>
            <a:r>
              <a:rPr lang="zh-CN" altLang="en-US" dirty="0"/>
              <a:t>五、智能家居与人脸识别技术的融合是未来发展的重点方向。</a:t>
            </a:r>
          </a:p>
        </p:txBody>
      </p:sp>
    </p:spTree>
    <p:extLst>
      <p:ext uri="{BB962C8B-B14F-4D97-AF65-F5344CB8AC3E}">
        <p14:creationId xmlns:p14="http://schemas.microsoft.com/office/powerpoint/2010/main" val="1238544365"/>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861745" y="286160"/>
            <a:ext cx="673435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2.2</a:t>
            </a:r>
            <a:r>
              <a:rPr lang="zh-CN" altLang="en-US" sz="3200" dirty="0">
                <a:solidFill>
                  <a:schemeClr val="bg1">
                    <a:lumMod val="50000"/>
                  </a:schemeClr>
                </a:solidFill>
              </a:rPr>
              <a:t>情绪识别应用领域</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AA71106C-6C72-4748-A818-24785D6E1031}"/>
              </a:ext>
            </a:extLst>
          </p:cNvPr>
          <p:cNvSpPr txBox="1"/>
          <p:nvPr/>
        </p:nvSpPr>
        <p:spPr>
          <a:xfrm>
            <a:off x="861745" y="1914681"/>
            <a:ext cx="10685092" cy="3697294"/>
          </a:xfrm>
          <a:prstGeom prst="rect">
            <a:avLst/>
          </a:prstGeom>
          <a:noFill/>
        </p:spPr>
        <p:txBody>
          <a:bodyPr wrap="square" rtlCol="0">
            <a:spAutoFit/>
          </a:bodyPr>
          <a:lstStyle/>
          <a:p>
            <a:pPr>
              <a:lnSpc>
                <a:spcPct val="150000"/>
              </a:lnSpc>
              <a:spcBef>
                <a:spcPts val="600"/>
              </a:spcBef>
              <a:spcAft>
                <a:spcPts val="1200"/>
              </a:spcAft>
            </a:pPr>
            <a:r>
              <a:rPr lang="zh-CN" altLang="en-US" dirty="0"/>
              <a:t>一、人机交互</a:t>
            </a:r>
            <a:endParaRPr lang="en-US" altLang="zh-CN" dirty="0"/>
          </a:p>
          <a:p>
            <a:pPr>
              <a:lnSpc>
                <a:spcPct val="150000"/>
              </a:lnSpc>
              <a:spcBef>
                <a:spcPts val="600"/>
              </a:spcBef>
              <a:spcAft>
                <a:spcPts val="1200"/>
              </a:spcAft>
            </a:pPr>
            <a:r>
              <a:rPr lang="zh-CN" altLang="en-US" dirty="0"/>
              <a:t>二、安全领域</a:t>
            </a:r>
            <a:endParaRPr lang="en-US" altLang="zh-CN" dirty="0"/>
          </a:p>
          <a:p>
            <a:pPr>
              <a:lnSpc>
                <a:spcPct val="150000"/>
              </a:lnSpc>
              <a:spcBef>
                <a:spcPts val="600"/>
              </a:spcBef>
              <a:spcAft>
                <a:spcPts val="1200"/>
              </a:spcAft>
            </a:pPr>
            <a:r>
              <a:rPr lang="zh-CN" altLang="en-US" dirty="0"/>
              <a:t>三、智能机器人的研制</a:t>
            </a:r>
            <a:endParaRPr lang="en-US" altLang="zh-CN" dirty="0"/>
          </a:p>
          <a:p>
            <a:pPr>
              <a:lnSpc>
                <a:spcPct val="150000"/>
              </a:lnSpc>
              <a:spcBef>
                <a:spcPts val="600"/>
              </a:spcBef>
              <a:spcAft>
                <a:spcPts val="1200"/>
              </a:spcAft>
            </a:pPr>
            <a:r>
              <a:rPr lang="zh-CN" altLang="en-US" dirty="0"/>
              <a:t>四、医疗领域</a:t>
            </a:r>
            <a:endParaRPr lang="en-US" altLang="zh-CN" dirty="0"/>
          </a:p>
          <a:p>
            <a:pPr>
              <a:lnSpc>
                <a:spcPct val="150000"/>
              </a:lnSpc>
              <a:spcBef>
                <a:spcPts val="600"/>
              </a:spcBef>
              <a:spcAft>
                <a:spcPts val="1200"/>
              </a:spcAft>
            </a:pPr>
            <a:r>
              <a:rPr lang="zh-CN" altLang="en-US" dirty="0"/>
              <a:t>五、远程教育</a:t>
            </a:r>
            <a:endParaRPr lang="en-US" altLang="zh-CN" dirty="0"/>
          </a:p>
          <a:p>
            <a:pPr>
              <a:lnSpc>
                <a:spcPct val="150000"/>
              </a:lnSpc>
              <a:spcBef>
                <a:spcPts val="600"/>
              </a:spcBef>
              <a:spcAft>
                <a:spcPts val="1200"/>
              </a:spcAft>
            </a:pPr>
            <a:r>
              <a:rPr lang="zh-CN" altLang="en-US" dirty="0"/>
              <a:t>六、电脑游戏</a:t>
            </a:r>
          </a:p>
        </p:txBody>
      </p:sp>
    </p:spTree>
    <p:extLst>
      <p:ext uri="{BB962C8B-B14F-4D97-AF65-F5344CB8AC3E}">
        <p14:creationId xmlns:p14="http://schemas.microsoft.com/office/powerpoint/2010/main" val="3595135726"/>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7842" y="263724"/>
            <a:ext cx="5914503"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itchFamily="34" charset="-122"/>
                <a:ea typeface="微软雅黑" pitchFamily="34" charset="-122"/>
              </a:defRPr>
            </a:lvl1pPr>
          </a:lstStyle>
          <a:p>
            <a:r>
              <a:rPr lang="en-US" altLang="zh-CN" sz="3200" dirty="0">
                <a:solidFill>
                  <a:schemeClr val="bg1">
                    <a:lumMod val="50000"/>
                  </a:schemeClr>
                </a:solidFill>
              </a:rPr>
              <a:t>2.3</a:t>
            </a:r>
            <a:r>
              <a:rPr lang="zh-CN" altLang="en-US" sz="3200" dirty="0">
                <a:solidFill>
                  <a:schemeClr val="bg1">
                    <a:lumMod val="50000"/>
                  </a:schemeClr>
                </a:solidFill>
              </a:rPr>
              <a:t>表情识别难点及其面临挑战</a:t>
            </a:r>
            <a:endParaRPr lang="zh-CN" altLang="zh-CN" sz="3200" dirty="0">
              <a:solidFill>
                <a:schemeClr val="bg1">
                  <a:lumMod val="50000"/>
                </a:schemeClr>
              </a:solidFill>
            </a:endParaRPr>
          </a:p>
        </p:txBody>
      </p:sp>
      <p:grpSp>
        <p:nvGrpSpPr>
          <p:cNvPr id="10" name="组合 9"/>
          <p:cNvGrpSpPr/>
          <p:nvPr/>
        </p:nvGrpSpPr>
        <p:grpSpPr>
          <a:xfrm>
            <a:off x="0" y="231838"/>
            <a:ext cx="759125" cy="693420"/>
            <a:chOff x="0" y="532828"/>
            <a:chExt cx="759125" cy="568897"/>
          </a:xfrm>
          <a:solidFill>
            <a:srgbClr val="0170C1"/>
          </a:solidFill>
        </p:grpSpPr>
        <p:sp>
          <p:nvSpPr>
            <p:cNvPr id="11" name="矩形 10"/>
            <p:cNvSpPr/>
            <p:nvPr/>
          </p:nvSpPr>
          <p:spPr>
            <a:xfrm>
              <a:off x="0" y="532828"/>
              <a:ext cx="238791" cy="568897"/>
            </a:xfrm>
            <a:prstGeom prst="rect">
              <a:avLst/>
            </a:prstGeom>
            <a:solidFill>
              <a:srgbClr val="F47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1410" y="532828"/>
              <a:ext cx="107228" cy="568897"/>
            </a:xfrm>
            <a:prstGeom prst="rect">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1257" y="532828"/>
              <a:ext cx="67464" cy="568897"/>
            </a:xfrm>
            <a:prstGeom prst="rect">
              <a:avLst/>
            </a:prstGeom>
            <a:solidFill>
              <a:srgbClr val="E4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1341" y="532828"/>
              <a:ext cx="37784" cy="568897"/>
            </a:xfrm>
            <a:prstGeom prst="rect">
              <a:avLst/>
            </a:prstGeom>
            <a:solidFill>
              <a:srgbClr val="01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922175"/>
            <a:ext cx="12190413" cy="45719"/>
            <a:chOff x="0" y="532828"/>
            <a:chExt cx="759125" cy="568897"/>
          </a:xfrm>
          <a:solidFill>
            <a:srgbClr val="F47349"/>
          </a:solidFill>
        </p:grpSpPr>
        <p:sp>
          <p:nvSpPr>
            <p:cNvPr id="17" name="矩形 16"/>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E8639269-1406-486C-AF53-EE9300E91225}"/>
              </a:ext>
            </a:extLst>
          </p:cNvPr>
          <p:cNvSpPr txBox="1"/>
          <p:nvPr/>
        </p:nvSpPr>
        <p:spPr>
          <a:xfrm>
            <a:off x="845270" y="922175"/>
            <a:ext cx="10501460" cy="3123932"/>
          </a:xfrm>
          <a:prstGeom prst="rect">
            <a:avLst/>
          </a:prstGeom>
          <a:noFill/>
        </p:spPr>
        <p:txBody>
          <a:bodyPr wrap="square" rtlCol="0">
            <a:spAutoFit/>
          </a:bodyPr>
          <a:lstStyle/>
          <a:p>
            <a:pPr>
              <a:lnSpc>
                <a:spcPct val="200000"/>
              </a:lnSpc>
              <a:spcBef>
                <a:spcPts val="600"/>
              </a:spcBef>
              <a:spcAft>
                <a:spcPts val="600"/>
              </a:spcAft>
            </a:pPr>
            <a:r>
              <a:rPr lang="zh-CN" altLang="en-US" b="1" dirty="0"/>
              <a:t>难点：</a:t>
            </a:r>
            <a:endParaRPr lang="en-US" altLang="zh-CN" b="1" dirty="0"/>
          </a:p>
          <a:p>
            <a:pPr>
              <a:lnSpc>
                <a:spcPct val="200000"/>
              </a:lnSpc>
              <a:spcBef>
                <a:spcPts val="600"/>
              </a:spcBef>
              <a:spcAft>
                <a:spcPts val="600"/>
              </a:spcAft>
            </a:pPr>
            <a:r>
              <a:rPr lang="en-US" altLang="zh-CN" b="1" dirty="0"/>
              <a:t>1.</a:t>
            </a:r>
            <a:r>
              <a:rPr lang="zh-CN" altLang="en-US" dirty="0"/>
              <a:t>每种表情都是面部不同肌肉组合的结果，无法用一个固定的模型描述每种表情对应的面部肌肉组合。</a:t>
            </a:r>
          </a:p>
          <a:p>
            <a:pPr>
              <a:lnSpc>
                <a:spcPct val="200000"/>
              </a:lnSpc>
              <a:spcBef>
                <a:spcPts val="600"/>
              </a:spcBef>
              <a:spcAft>
                <a:spcPts val="600"/>
              </a:spcAft>
            </a:pPr>
            <a:r>
              <a:rPr lang="en-US" altLang="zh-CN" b="1" dirty="0"/>
              <a:t>2</a:t>
            </a:r>
            <a:r>
              <a:rPr lang="en-US" altLang="zh-CN" dirty="0"/>
              <a:t>.</a:t>
            </a:r>
            <a:r>
              <a:rPr lang="zh-CN" altLang="en-US" dirty="0"/>
              <a:t>人脸面部表情变化时，表现为脸部特征点的运动，目前计算机不能精确定位特征点的具体位置。</a:t>
            </a:r>
          </a:p>
          <a:p>
            <a:pPr>
              <a:lnSpc>
                <a:spcPct val="200000"/>
              </a:lnSpc>
              <a:spcBef>
                <a:spcPts val="600"/>
              </a:spcBef>
              <a:spcAft>
                <a:spcPts val="600"/>
              </a:spcAft>
            </a:pPr>
            <a:r>
              <a:rPr lang="en-US" altLang="zh-CN" b="1" dirty="0"/>
              <a:t>3</a:t>
            </a:r>
            <a:r>
              <a:rPr lang="en-US" altLang="zh-CN" dirty="0"/>
              <a:t>.</a:t>
            </a:r>
            <a:r>
              <a:rPr lang="zh-CN" altLang="en-US" dirty="0"/>
              <a:t>即使是同一种表情，不同人面部表现形式也不一样，计算机精确划分每种表情很困难。</a:t>
            </a:r>
          </a:p>
          <a:p>
            <a:endParaRPr lang="zh-CN" altLang="en-US" dirty="0"/>
          </a:p>
        </p:txBody>
      </p:sp>
      <p:sp>
        <p:nvSpPr>
          <p:cNvPr id="5" name="文本框 4">
            <a:extLst>
              <a:ext uri="{FF2B5EF4-FFF2-40B4-BE49-F238E27FC236}">
                <a16:creationId xmlns:a16="http://schemas.microsoft.com/office/drawing/2014/main" id="{ED9A1753-1379-4FBE-8B47-FE979E0922FA}"/>
              </a:ext>
            </a:extLst>
          </p:cNvPr>
          <p:cNvSpPr txBox="1"/>
          <p:nvPr/>
        </p:nvSpPr>
        <p:spPr>
          <a:xfrm>
            <a:off x="845270" y="3676454"/>
            <a:ext cx="10271524" cy="2693173"/>
          </a:xfrm>
          <a:prstGeom prst="rect">
            <a:avLst/>
          </a:prstGeom>
          <a:noFill/>
        </p:spPr>
        <p:txBody>
          <a:bodyPr wrap="square" rtlCol="0">
            <a:spAutoFit/>
          </a:bodyPr>
          <a:lstStyle/>
          <a:p>
            <a:pPr>
              <a:lnSpc>
                <a:spcPct val="200000"/>
              </a:lnSpc>
              <a:spcBef>
                <a:spcPts val="600"/>
              </a:spcBef>
              <a:spcAft>
                <a:spcPts val="600"/>
              </a:spcAft>
            </a:pPr>
            <a:r>
              <a:rPr lang="zh-CN" altLang="en-US" b="1" dirty="0"/>
              <a:t>面临挑战：</a:t>
            </a:r>
            <a:endParaRPr lang="en-US" altLang="zh-CN" b="1" dirty="0"/>
          </a:p>
          <a:p>
            <a:pPr>
              <a:lnSpc>
                <a:spcPct val="200000"/>
              </a:lnSpc>
              <a:spcBef>
                <a:spcPts val="600"/>
              </a:spcBef>
              <a:spcAft>
                <a:spcPts val="600"/>
              </a:spcAft>
            </a:pPr>
            <a:r>
              <a:rPr lang="en-US" altLang="zh-CN" dirty="0"/>
              <a:t>1.</a:t>
            </a:r>
            <a:r>
              <a:rPr lang="zh-CN" altLang="en-US" dirty="0"/>
              <a:t>识别表情类别有待增加。</a:t>
            </a:r>
          </a:p>
          <a:p>
            <a:pPr>
              <a:lnSpc>
                <a:spcPct val="200000"/>
              </a:lnSpc>
              <a:spcBef>
                <a:spcPts val="600"/>
              </a:spcBef>
              <a:spcAft>
                <a:spcPts val="600"/>
              </a:spcAft>
            </a:pPr>
            <a:r>
              <a:rPr lang="en-US" altLang="zh-CN" dirty="0"/>
              <a:t>2.</a:t>
            </a:r>
            <a:r>
              <a:rPr lang="zh-CN" altLang="en-US" dirty="0"/>
              <a:t>人脸检测算法的鲁棒性有提升空间。</a:t>
            </a:r>
          </a:p>
          <a:p>
            <a:pPr>
              <a:lnSpc>
                <a:spcPct val="200000"/>
              </a:lnSpc>
              <a:spcBef>
                <a:spcPts val="600"/>
              </a:spcBef>
              <a:spcAft>
                <a:spcPts val="600"/>
              </a:spcAft>
            </a:pPr>
            <a:r>
              <a:rPr lang="en-US" altLang="zh-CN" dirty="0"/>
              <a:t>3.</a:t>
            </a:r>
            <a:r>
              <a:rPr lang="zh-CN" altLang="en-US" dirty="0"/>
              <a:t>表情识别计算量较大。</a:t>
            </a:r>
          </a:p>
        </p:txBody>
      </p:sp>
    </p:spTree>
    <p:extLst>
      <p:ext uri="{BB962C8B-B14F-4D97-AF65-F5344CB8AC3E}">
        <p14:creationId xmlns:p14="http://schemas.microsoft.com/office/powerpoint/2010/main" val="217696886"/>
      </p:ext>
    </p:extLst>
  </p:cSld>
  <p:clrMapOvr>
    <a:masterClrMapping/>
  </p:clrMapOvr>
  <mc:AlternateContent xmlns:mc="http://schemas.openxmlformats.org/markup-compatibility/2006" xmlns:p14="http://schemas.microsoft.com/office/powerpoint/2010/main">
    <mc:Choice Requires="p14">
      <p:transition spd="slow" advClick="0" advTm="1000">
        <p14:prism/>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4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9"/>
                                        </p:tgtEl>
                                        <p:attrNameLst>
                                          <p:attrName>ppt_y</p:attrName>
                                        </p:attrNameLst>
                                      </p:cBhvr>
                                      <p:tavLst>
                                        <p:tav tm="0">
                                          <p:val>
                                            <p:strVal val="#ppt_y"/>
                                          </p:val>
                                        </p:tav>
                                        <p:tav tm="100000">
                                          <p:val>
                                            <p:strVal val="#ppt_y"/>
                                          </p:val>
                                        </p:tav>
                                      </p:tavLst>
                                    </p:anim>
                                    <p:anim calcmode="lin" valueType="num">
                                      <p:cBhvr>
                                        <p:cTn id="16" dur="4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0.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1.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2.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3.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4.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5.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6.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7.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8.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19.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0.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1.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2.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3.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4.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5.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6.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7.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28.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3.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4.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5.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6.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7.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8.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ags/tag9.xml><?xml version="1.0" encoding="utf-8"?>
<p:tagLst xmlns:a="http://schemas.openxmlformats.org/drawingml/2006/main" xmlns:r="http://schemas.openxmlformats.org/officeDocument/2006/relationships" xmlns:p="http://schemas.openxmlformats.org/presentationml/2006/main">
  <p:tag name="MH" val="20151223201907"/>
  <p:tag name="MH_LIBRARY" val="GRAPHIC"/>
  <p:tag name="MH_ORDER" val="Diamond 1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2268</TotalTime>
  <Words>3087</Words>
  <Application>Microsoft Office PowerPoint</Application>
  <PresentationFormat>宽屏</PresentationFormat>
  <Paragraphs>299</Paragraphs>
  <Slides>42</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Adobe Gothic Std B</vt:lpstr>
      <vt:lpstr>Agency FB Bold</vt:lpstr>
      <vt:lpstr>Monaco</vt:lpstr>
      <vt:lpstr>等线</vt:lpstr>
      <vt:lpstr>等线 Light</vt:lpstr>
      <vt:lpstr>方正黑体简体</vt:lpstr>
      <vt:lpstr>方正兰亭粗黑_GBK</vt:lpstr>
      <vt:lpstr>方正正中黑简体</vt:lpstr>
      <vt:lpstr>宋体</vt:lpstr>
      <vt:lpstr>微软雅黑</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dc:title>
  <dc:creator>user</dc:creator>
  <cp:keywords>user</cp:keywords>
  <cp:lastModifiedBy>likun</cp:lastModifiedBy>
  <cp:revision>676</cp:revision>
  <dcterms:created xsi:type="dcterms:W3CDTF">2015-12-01T09:06:39Z</dcterms:created>
  <dcterms:modified xsi:type="dcterms:W3CDTF">2019-07-12T05:18:18Z</dcterms:modified>
</cp:coreProperties>
</file>